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9"/>
  </p:notesMasterIdLst>
  <p:sldIdLst>
    <p:sldId id="257" r:id="rId2"/>
    <p:sldId id="642" r:id="rId3"/>
    <p:sldId id="2267" r:id="rId4"/>
    <p:sldId id="2268" r:id="rId5"/>
    <p:sldId id="2274" r:id="rId6"/>
    <p:sldId id="2275" r:id="rId7"/>
    <p:sldId id="259" r:id="rId8"/>
    <p:sldId id="263" r:id="rId9"/>
    <p:sldId id="260" r:id="rId10"/>
    <p:sldId id="265" r:id="rId11"/>
    <p:sldId id="2278" r:id="rId12"/>
    <p:sldId id="2281" r:id="rId13"/>
    <p:sldId id="2282" r:id="rId14"/>
    <p:sldId id="262" r:id="rId15"/>
    <p:sldId id="261" r:id="rId16"/>
    <p:sldId id="264" r:id="rId17"/>
    <p:sldId id="2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4"/>
    <p:restoredTop sz="94515"/>
  </p:normalViewPr>
  <p:slideViewPr>
    <p:cSldViewPr snapToGrid="0">
      <p:cViewPr varScale="1">
        <p:scale>
          <a:sx n="102" d="100"/>
          <a:sy n="102" d="100"/>
        </p:scale>
        <p:origin x="10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E47EA-0CD7-F14D-8127-4DD2B4676BC7}" type="datetimeFigureOut">
              <a:rPr lang="en-US" smtClean="0"/>
              <a:t>3/3/22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33A31-BC5F-3F4B-8335-B0D3A0831EB9}" type="slidenum">
              <a:rPr lang="en-US" smtClean="0"/>
              <a:t>‹#›</a:t>
            </a:fld>
            <a:endParaRPr lang="en-US"/>
          </a:p>
        </p:txBody>
      </p:sp>
    </p:spTree>
    <p:extLst>
      <p:ext uri="{BB962C8B-B14F-4D97-AF65-F5344CB8AC3E}">
        <p14:creationId xmlns:p14="http://schemas.microsoft.com/office/powerpoint/2010/main" val="251622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33A31-BC5F-3F4B-8335-B0D3A0831EB9}" type="slidenum">
              <a:rPr lang="en-US" smtClean="0"/>
              <a:t>17</a:t>
            </a:fld>
            <a:endParaRPr lang="en-US"/>
          </a:p>
        </p:txBody>
      </p:sp>
    </p:spTree>
    <p:extLst>
      <p:ext uri="{BB962C8B-B14F-4D97-AF65-F5344CB8AC3E}">
        <p14:creationId xmlns:p14="http://schemas.microsoft.com/office/powerpoint/2010/main" val="198913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 name="Google Shape;58;p14"/>
          <p:cNvPicPr preferRelativeResize="0"/>
          <p:nvPr/>
        </p:nvPicPr>
        <p:blipFill rotWithShape="1">
          <a:blip r:embed="rId2" cstate="screen">
            <a:alphaModFix/>
            <a:extLst>
              <a:ext uri="{28A0092B-C50C-407E-A947-70E740481C1C}">
                <a14:useLocalDpi xmlns:a14="http://schemas.microsoft.com/office/drawing/2010/main"/>
              </a:ext>
            </a:extLst>
          </a:blip>
          <a:srcRect l="16604" b="16603"/>
          <a:stretch/>
        </p:blipFill>
        <p:spPr>
          <a:xfrm>
            <a:off x="4403" y="1"/>
            <a:ext cx="12187597" cy="6891339"/>
          </a:xfrm>
          <a:prstGeom prst="rect">
            <a:avLst/>
          </a:prstGeom>
          <a:noFill/>
          <a:ln>
            <a:noFill/>
          </a:ln>
        </p:spPr>
      </p:pic>
      <p:pic>
        <p:nvPicPr>
          <p:cNvPr id="59" name="Google Shape;59;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549" y="518586"/>
            <a:ext cx="1476187" cy="598271"/>
          </a:xfrm>
          <a:prstGeom prst="rect">
            <a:avLst/>
          </a:prstGeom>
          <a:noFill/>
          <a:ln>
            <a:noFill/>
          </a:ln>
        </p:spPr>
      </p:pic>
      <p:sp>
        <p:nvSpPr>
          <p:cNvPr id="60" name="Google Shape;60;p14"/>
          <p:cNvSpPr/>
          <p:nvPr/>
        </p:nvSpPr>
        <p:spPr>
          <a:xfrm>
            <a:off x="-4790" y="6417735"/>
            <a:ext cx="12192387" cy="473605"/>
          </a:xfrm>
          <a:prstGeom prst="rect">
            <a:avLst/>
          </a:prstGeom>
          <a:solidFill>
            <a:srgbClr val="4591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 sz="1000" b="0" i="0" u="none" strike="noStrike" cap="none">
                <a:solidFill>
                  <a:schemeClr val="lt1"/>
                </a:solidFill>
                <a:latin typeface="Arial"/>
                <a:ea typeface="Arial"/>
                <a:cs typeface="Arial"/>
                <a:sym typeface="Arial"/>
              </a:rPr>
              <a:t>info@entromy.com | www.entromy.com</a:t>
            </a:r>
            <a:endParaRPr/>
          </a:p>
        </p:txBody>
      </p:sp>
      <p:sp>
        <p:nvSpPr>
          <p:cNvPr id="61" name="Google Shape;61;p14"/>
          <p:cNvSpPr txBox="1">
            <a:spLocks noGrp="1"/>
          </p:cNvSpPr>
          <p:nvPr>
            <p:ph type="title"/>
          </p:nvPr>
        </p:nvSpPr>
        <p:spPr>
          <a:xfrm>
            <a:off x="719667" y="1635439"/>
            <a:ext cx="7137400" cy="3410695"/>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sz="4000">
                <a:latin typeface="PT Sans Narrow"/>
                <a:ea typeface="PT Sans Narrow"/>
                <a:cs typeface="PT Sans Narrow"/>
                <a:sym typeface="PT Sans Narrow"/>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2" name="Google Shape;62;p1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sz="1300">
                <a:solidFill>
                  <a:srgbClr val="434343"/>
                </a:solidFill>
                <a:latin typeface="Open Sans"/>
                <a:ea typeface="Open Sans"/>
                <a:cs typeface="Open Sans"/>
                <a:sym typeface="Open Sans"/>
              </a:defRPr>
            </a:lvl1pPr>
            <a:lvl2pPr lvl="1">
              <a:buNone/>
              <a:defRPr sz="1300">
                <a:solidFill>
                  <a:srgbClr val="434343"/>
                </a:solidFill>
                <a:latin typeface="Open Sans"/>
                <a:ea typeface="Open Sans"/>
                <a:cs typeface="Open Sans"/>
                <a:sym typeface="Open Sans"/>
              </a:defRPr>
            </a:lvl2pPr>
            <a:lvl3pPr lvl="2">
              <a:buNone/>
              <a:defRPr sz="1300">
                <a:solidFill>
                  <a:srgbClr val="434343"/>
                </a:solidFill>
                <a:latin typeface="Open Sans"/>
                <a:ea typeface="Open Sans"/>
                <a:cs typeface="Open Sans"/>
                <a:sym typeface="Open Sans"/>
              </a:defRPr>
            </a:lvl3pPr>
            <a:lvl4pPr lvl="3">
              <a:buNone/>
              <a:defRPr sz="1300">
                <a:solidFill>
                  <a:srgbClr val="434343"/>
                </a:solidFill>
                <a:latin typeface="Open Sans"/>
                <a:ea typeface="Open Sans"/>
                <a:cs typeface="Open Sans"/>
                <a:sym typeface="Open Sans"/>
              </a:defRPr>
            </a:lvl4pPr>
            <a:lvl5pPr lvl="4">
              <a:buNone/>
              <a:defRPr sz="1300">
                <a:solidFill>
                  <a:srgbClr val="434343"/>
                </a:solidFill>
                <a:latin typeface="Open Sans"/>
                <a:ea typeface="Open Sans"/>
                <a:cs typeface="Open Sans"/>
                <a:sym typeface="Open Sans"/>
              </a:defRPr>
            </a:lvl5pPr>
            <a:lvl6pPr lvl="5">
              <a:buNone/>
              <a:defRPr sz="1300">
                <a:solidFill>
                  <a:srgbClr val="434343"/>
                </a:solidFill>
                <a:latin typeface="Open Sans"/>
                <a:ea typeface="Open Sans"/>
                <a:cs typeface="Open Sans"/>
                <a:sym typeface="Open Sans"/>
              </a:defRPr>
            </a:lvl6pPr>
            <a:lvl7pPr lvl="6">
              <a:buNone/>
              <a:defRPr sz="1300">
                <a:solidFill>
                  <a:srgbClr val="434343"/>
                </a:solidFill>
                <a:latin typeface="Open Sans"/>
                <a:ea typeface="Open Sans"/>
                <a:cs typeface="Open Sans"/>
                <a:sym typeface="Open Sans"/>
              </a:defRPr>
            </a:lvl7pPr>
            <a:lvl8pPr lvl="7">
              <a:buNone/>
              <a:defRPr sz="1300">
                <a:solidFill>
                  <a:srgbClr val="434343"/>
                </a:solidFill>
                <a:latin typeface="Open Sans"/>
                <a:ea typeface="Open Sans"/>
                <a:cs typeface="Open Sans"/>
                <a:sym typeface="Open Sans"/>
              </a:defRPr>
            </a:lvl8pPr>
            <a:lvl9pPr lvl="8">
              <a:buNone/>
              <a:defRPr sz="1300">
                <a:solidFill>
                  <a:srgbClr val="434343"/>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pos="4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541902" y="501654"/>
            <a:ext cx="10498633" cy="910167"/>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4800"/>
              <a:buNone/>
              <a:defRPr sz="4000">
                <a:latin typeface="PT Sans Narrow"/>
                <a:ea typeface="PT Sans Narrow"/>
                <a:cs typeface="PT Sans Narrow"/>
                <a:sym typeface="PT Sans Narrow"/>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9" name="Google Shape;69;p16"/>
          <p:cNvSpPr txBox="1">
            <a:spLocks noGrp="1"/>
          </p:cNvSpPr>
          <p:nvPr>
            <p:ph type="sldNum" idx="12"/>
          </p:nvPr>
        </p:nvSpPr>
        <p:spPr>
          <a:xfrm>
            <a:off x="11785601" y="6384456"/>
            <a:ext cx="381001" cy="392023"/>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1pPr>
            <a:lvl2pPr marL="0" lvl="1"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2pPr>
            <a:lvl3pPr marL="0" lvl="2"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3pPr>
            <a:lvl4pPr marL="0" lvl="3"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4pPr>
            <a:lvl5pPr marL="0" lvl="4"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5pPr>
            <a:lvl6pPr marL="0" lvl="5"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6pPr>
            <a:lvl7pPr marL="0" lvl="6"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7pPr>
            <a:lvl8pPr marL="0" lvl="7"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8pPr>
            <a:lvl9pPr marL="0" lvl="8"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
        <p:nvSpPr>
          <p:cNvPr id="70" name="Google Shape;70;p16"/>
          <p:cNvSpPr txBox="1">
            <a:spLocks noGrp="1"/>
          </p:cNvSpPr>
          <p:nvPr>
            <p:ph type="body" idx="1"/>
          </p:nvPr>
        </p:nvSpPr>
        <p:spPr>
          <a:xfrm>
            <a:off x="541899" y="1386419"/>
            <a:ext cx="10498635" cy="910167"/>
          </a:xfrm>
          <a:prstGeom prst="rect">
            <a:avLst/>
          </a:prstGeom>
          <a:noFill/>
          <a:ln>
            <a:noFill/>
          </a:ln>
        </p:spPr>
        <p:txBody>
          <a:bodyPr spcFirstLastPara="1" wrap="square" lIns="91425" tIns="91425" rIns="91425" bIns="91425" anchor="t" anchorCtr="0"/>
          <a:lstStyle>
            <a:lvl1pPr marL="457200" lvl="0" indent="-228600" algn="l">
              <a:lnSpc>
                <a:spcPct val="115000"/>
              </a:lnSpc>
              <a:spcBef>
                <a:spcPts val="0"/>
              </a:spcBef>
              <a:spcAft>
                <a:spcPts val="0"/>
              </a:spcAft>
              <a:buSzPts val="1800"/>
              <a:buNone/>
              <a:defRPr>
                <a:latin typeface="PT Sans"/>
                <a:ea typeface="PT Sans"/>
                <a:cs typeface="PT Sans"/>
                <a:sym typeface="PT Sans"/>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pos="332" userDrawn="1">
          <p15:clr>
            <a:srgbClr val="FBAE40"/>
          </p15:clr>
        </p15:guide>
        <p15:guide id="2" pos="6955" userDrawn="1">
          <p15:clr>
            <a:srgbClr val="FBAE40"/>
          </p15:clr>
        </p15:guide>
        <p15:guide id="3" orient="horz" pos="376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lvl1pPr>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5420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541903" y="501652"/>
            <a:ext cx="10456300" cy="1488016"/>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4800"/>
              <a:buNone/>
              <a:defRPr sz="4000">
                <a:latin typeface="PT Sans Narrow"/>
                <a:ea typeface="PT Sans Narrow"/>
                <a:cs typeface="PT Sans Narrow"/>
                <a:sym typeface="PT Sans Narrow"/>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3" name="Google Shape;73;p17"/>
          <p:cNvSpPr txBox="1">
            <a:spLocks noGrp="1"/>
          </p:cNvSpPr>
          <p:nvPr>
            <p:ph type="sldNum" idx="12"/>
          </p:nvPr>
        </p:nvSpPr>
        <p:spPr>
          <a:xfrm>
            <a:off x="11785602" y="6384458"/>
            <a:ext cx="381001" cy="392023"/>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1pPr>
            <a:lvl2pPr marL="0" lvl="1"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2pPr>
            <a:lvl3pPr marL="0" lvl="2"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3pPr>
            <a:lvl4pPr marL="0" lvl="3"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4pPr>
            <a:lvl5pPr marL="0" lvl="4"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5pPr>
            <a:lvl6pPr marL="0" lvl="5"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6pPr>
            <a:lvl7pPr marL="0" lvl="6"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7pPr>
            <a:lvl8pPr marL="0" lvl="7"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8pPr>
            <a:lvl9pPr marL="0" lvl="8" indent="0" algn="r">
              <a:lnSpc>
                <a:spcPct val="100000"/>
              </a:lnSpc>
              <a:spcBef>
                <a:spcPts val="0"/>
              </a:spcBef>
              <a:spcAft>
                <a:spcPts val="0"/>
              </a:spcAft>
              <a:buSzPts val="800"/>
              <a:buNone/>
              <a:defRPr sz="800" b="0" i="0" u="none" strike="noStrike" cap="none">
                <a:solidFill>
                  <a:srgbClr val="F8F9FA"/>
                </a:solidFill>
                <a:latin typeface="PT Sans Narrow"/>
                <a:ea typeface="PT Sans Narrow"/>
                <a:cs typeface="PT Sans Narrow"/>
                <a:sym typeface="PT Sans Narrow"/>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972392942"/>
      </p:ext>
    </p:extLst>
  </p:cSld>
  <p:clrMapOvr>
    <a:masterClrMapping/>
  </p:clrMapOvr>
  <p:extLst>
    <p:ext uri="{DCECCB84-F9BA-43D5-87BE-67443E8EF086}">
      <p15:sldGuideLst xmlns:p15="http://schemas.microsoft.com/office/powerpoint/2012/main">
        <p15:guide id="1" pos="332" userDrawn="1">
          <p15:clr>
            <a:srgbClr val="FBAE40"/>
          </p15:clr>
        </p15:guide>
        <p15:guide id="2" pos="6955" userDrawn="1">
          <p15:clr>
            <a:srgbClr val="FBAE40"/>
          </p15:clr>
        </p15:guide>
        <p15:guide id="3" orient="horz" pos="37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21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1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7364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AD6F-2AE2-492F-9D0C-7AF0ADE20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58295-7ECE-47DE-874B-E0B3245CB97C}"/>
              </a:ext>
            </a:extLst>
          </p:cNvPr>
          <p:cNvSpPr>
            <a:spLocks noGrp="1"/>
          </p:cNvSpPr>
          <p:nvPr>
            <p:ph idx="1"/>
          </p:nvPr>
        </p:nvSpPr>
        <p:spPr>
          <a:xfrm>
            <a:off x="536448" y="2233403"/>
            <a:ext cx="11106912" cy="3943560"/>
          </a:xfrm>
        </p:spPr>
        <p:txBody>
          <a:bodyPr/>
          <a:lstStyle>
            <a:lvl1pPr>
              <a:defRPr>
                <a:solidFill>
                  <a:srgbClr val="6A6A6A"/>
                </a:solidFill>
              </a:defRPr>
            </a:lvl1pPr>
            <a:lvl2pPr>
              <a:defRPr>
                <a:solidFill>
                  <a:srgbClr val="6A6A6A"/>
                </a:solidFill>
              </a:defRPr>
            </a:lvl2pPr>
            <a:lvl3pPr>
              <a:defRPr>
                <a:solidFill>
                  <a:srgbClr val="6A6A6A"/>
                </a:solidFill>
              </a:defRPr>
            </a:lvl3pPr>
            <a:lvl4pPr>
              <a:defRPr>
                <a:solidFill>
                  <a:srgbClr val="6A6A6A"/>
                </a:solidFill>
              </a:defRPr>
            </a:lvl4pPr>
            <a:lvl5pPr>
              <a:defRPr>
                <a:solidFill>
                  <a:srgbClr val="6A6A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BF4DC-ECBF-4B9F-AD0C-7D3BB8A19271}"/>
              </a:ext>
            </a:extLst>
          </p:cNvPr>
          <p:cNvSpPr>
            <a:spLocks noGrp="1"/>
          </p:cNvSpPr>
          <p:nvPr>
            <p:ph type="dt" sz="half" idx="10"/>
          </p:nvPr>
        </p:nvSpPr>
        <p:spPr/>
        <p:txBody>
          <a:bodyPr/>
          <a:lstStyle/>
          <a:p>
            <a:fld id="{C9CCCDD8-847E-409B-9D07-5A24796C9E88}" type="datetimeFigureOut">
              <a:rPr lang="en-US" smtClean="0"/>
              <a:t>3/3/22</a:t>
            </a:fld>
            <a:endParaRPr lang="en-US"/>
          </a:p>
        </p:txBody>
      </p:sp>
      <p:sp>
        <p:nvSpPr>
          <p:cNvPr id="5" name="Footer Placeholder 4">
            <a:extLst>
              <a:ext uri="{FF2B5EF4-FFF2-40B4-BE49-F238E27FC236}">
                <a16:creationId xmlns:a16="http://schemas.microsoft.com/office/drawing/2014/main" id="{DCECD16F-E67D-4870-8B9B-806E42DB1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EF95D-DB83-4A60-8721-C83EF5E392D1}"/>
              </a:ext>
            </a:extLst>
          </p:cNvPr>
          <p:cNvSpPr>
            <a:spLocks noGrp="1"/>
          </p:cNvSpPr>
          <p:nvPr>
            <p:ph type="sldNum" sz="quarter" idx="12"/>
          </p:nvPr>
        </p:nvSpPr>
        <p:spPr/>
        <p:txBody>
          <a:bodyPr/>
          <a:lstStyle/>
          <a:p>
            <a:fld id="{5D6762B9-73FF-4DB3-AEA2-FDDD1F70B99E}" type="slidenum">
              <a:rPr lang="en-US" smtClean="0"/>
              <a:t>‹#›</a:t>
            </a:fld>
            <a:endParaRPr lang="en-US"/>
          </a:p>
        </p:txBody>
      </p:sp>
      <p:sp>
        <p:nvSpPr>
          <p:cNvPr id="7" name="Google Shape;70;p16">
            <a:extLst>
              <a:ext uri="{FF2B5EF4-FFF2-40B4-BE49-F238E27FC236}">
                <a16:creationId xmlns:a16="http://schemas.microsoft.com/office/drawing/2014/main" id="{6A9147E6-F502-44B6-A1B5-53D7B899D3B5}"/>
              </a:ext>
            </a:extLst>
          </p:cNvPr>
          <p:cNvSpPr txBox="1">
            <a:spLocks noGrp="1"/>
          </p:cNvSpPr>
          <p:nvPr>
            <p:ph type="body" idx="13"/>
          </p:nvPr>
        </p:nvSpPr>
        <p:spPr>
          <a:xfrm>
            <a:off x="536448" y="1698236"/>
            <a:ext cx="11106912" cy="454423"/>
          </a:xfrm>
          <a:prstGeom prst="rect">
            <a:avLst/>
          </a:prstGeom>
          <a:noFill/>
          <a:ln>
            <a:noFill/>
          </a:ln>
        </p:spPr>
        <p:txBody>
          <a:bodyPr spcFirstLastPara="1" wrap="square" lIns="228600" tIns="91425" rIns="91425" bIns="91425" anchor="t" anchorCtr="0">
            <a:noAutofit/>
          </a:bodyPr>
          <a:lstStyle>
            <a:lvl1pPr marL="0" lvl="0" indent="0" algn="l">
              <a:lnSpc>
                <a:spcPct val="115000"/>
              </a:lnSpc>
              <a:spcBef>
                <a:spcPts val="0"/>
              </a:spcBef>
              <a:spcAft>
                <a:spcPts val="0"/>
              </a:spcAft>
              <a:buSzPts val="1800"/>
              <a:buFont typeface="Arial" panose="020B0604020202020204" pitchFamily="34" charset="0"/>
              <a:buNone/>
              <a:defRPr sz="1800" i="1">
                <a:solidFill>
                  <a:srgbClr val="434343"/>
                </a:solidFill>
                <a:latin typeface="PT Sans Narrow" panose="020B0604020202020204" charset="0"/>
                <a:ea typeface="Open Sans" panose="020B0604020202020204" charset="0"/>
                <a:cs typeface="Open Sans" panose="020B0604020202020204" charset="0"/>
                <a:sym typeface="PT Sans"/>
              </a:defRPr>
            </a:lvl1pPr>
            <a:lvl2pPr marL="685767" lvl="1" indent="-238113" algn="l">
              <a:lnSpc>
                <a:spcPct val="115000"/>
              </a:lnSpc>
              <a:spcBef>
                <a:spcPts val="1200"/>
              </a:spcBef>
              <a:spcAft>
                <a:spcPts val="0"/>
              </a:spcAft>
              <a:buSzPts val="1400"/>
              <a:buChar char="○"/>
              <a:defRPr/>
            </a:lvl2pPr>
            <a:lvl3pPr marL="1028649" lvl="2" indent="-238113" algn="l">
              <a:lnSpc>
                <a:spcPct val="115000"/>
              </a:lnSpc>
              <a:spcBef>
                <a:spcPts val="1200"/>
              </a:spcBef>
              <a:spcAft>
                <a:spcPts val="0"/>
              </a:spcAft>
              <a:buSzPts val="1400"/>
              <a:buChar char="■"/>
              <a:defRPr/>
            </a:lvl3pPr>
            <a:lvl4pPr marL="1371532" lvl="3" indent="-238113" algn="l">
              <a:lnSpc>
                <a:spcPct val="115000"/>
              </a:lnSpc>
              <a:spcBef>
                <a:spcPts val="1200"/>
              </a:spcBef>
              <a:spcAft>
                <a:spcPts val="0"/>
              </a:spcAft>
              <a:buSzPts val="1400"/>
              <a:buChar char="●"/>
              <a:defRPr/>
            </a:lvl4pPr>
            <a:lvl5pPr marL="1714415" lvl="4" indent="-238113" algn="l">
              <a:lnSpc>
                <a:spcPct val="115000"/>
              </a:lnSpc>
              <a:spcBef>
                <a:spcPts val="1200"/>
              </a:spcBef>
              <a:spcAft>
                <a:spcPts val="0"/>
              </a:spcAft>
              <a:buSzPts val="1400"/>
              <a:buChar char="○"/>
              <a:defRPr/>
            </a:lvl5pPr>
            <a:lvl6pPr marL="2057297" lvl="5" indent="-238113" algn="l">
              <a:lnSpc>
                <a:spcPct val="115000"/>
              </a:lnSpc>
              <a:spcBef>
                <a:spcPts val="1200"/>
              </a:spcBef>
              <a:spcAft>
                <a:spcPts val="0"/>
              </a:spcAft>
              <a:buSzPts val="1400"/>
              <a:buChar char="■"/>
              <a:defRPr/>
            </a:lvl6pPr>
            <a:lvl7pPr marL="2400180" lvl="6" indent="-238113" algn="l">
              <a:lnSpc>
                <a:spcPct val="115000"/>
              </a:lnSpc>
              <a:spcBef>
                <a:spcPts val="1200"/>
              </a:spcBef>
              <a:spcAft>
                <a:spcPts val="0"/>
              </a:spcAft>
              <a:buSzPts val="1400"/>
              <a:buChar char="●"/>
              <a:defRPr/>
            </a:lvl7pPr>
            <a:lvl8pPr marL="2743064" lvl="7" indent="-238113" algn="l">
              <a:lnSpc>
                <a:spcPct val="115000"/>
              </a:lnSpc>
              <a:spcBef>
                <a:spcPts val="1200"/>
              </a:spcBef>
              <a:spcAft>
                <a:spcPts val="0"/>
              </a:spcAft>
              <a:buSzPts val="1400"/>
              <a:buChar char="○"/>
              <a:defRPr/>
            </a:lvl8pPr>
            <a:lvl9pPr marL="3085946" lvl="8" indent="-238113" algn="l">
              <a:lnSpc>
                <a:spcPct val="115000"/>
              </a:lnSpc>
              <a:spcBef>
                <a:spcPts val="1200"/>
              </a:spcBef>
              <a:spcAft>
                <a:spcPts val="120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4623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0">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11582400" y="6583682"/>
            <a:ext cx="487680" cy="249383"/>
          </a:xfrm>
          <a:prstGeom prst="rect">
            <a:avLst/>
          </a:prstGeom>
          <a:extLst>
            <a:ext uri="{C572A759-6A51-4108-AA02-DFA0A04FC94B}">
              <ma14:wrappingTextBoxFlag xmlns="" xmlns:ma14="http://schemas.microsoft.com/office/mac/drawingml/2011/main" val="0"/>
            </a:ext>
          </a:extLst>
        </p:spPr>
        <p:txBody>
          <a:bodyPr/>
          <a:lstStyle>
            <a:lvl1pPr>
              <a:defRPr sz="600">
                <a:solidFill>
                  <a:srgbClr val="222222"/>
                </a:solidFill>
                <a:latin typeface="Arial Narrow"/>
                <a:ea typeface="Arial Narrow"/>
                <a:cs typeface="Arial Narrow"/>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177352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32DD-893F-4D44-B385-EBBC82E56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551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762B9-73FF-4DB3-AEA2-FDDD1F70B99E}" type="slidenum">
              <a:rPr lang="en-US" smtClean="0"/>
              <a:t>‹#›</a:t>
            </a:fld>
            <a:endParaRPr lang="en-US"/>
          </a:p>
        </p:txBody>
      </p:sp>
    </p:spTree>
    <p:extLst>
      <p:ext uri="{BB962C8B-B14F-4D97-AF65-F5344CB8AC3E}">
        <p14:creationId xmlns:p14="http://schemas.microsoft.com/office/powerpoint/2010/main" val="19685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bg1"/>
        </a:solidFill>
        <a:effectLst/>
      </p:bgPr>
    </p:bg>
    <p:spTree>
      <p:nvGrpSpPr>
        <p:cNvPr id="1" name="Shape 50"/>
        <p:cNvGrpSpPr/>
        <p:nvPr/>
      </p:nvGrpSpPr>
      <p:grpSpPr>
        <a:xfrm>
          <a:off x="0" y="0"/>
          <a:ext cx="0" cy="0"/>
          <a:chOff x="0" y="0"/>
          <a:chExt cx="0" cy="0"/>
        </a:xfrm>
      </p:grpSpPr>
      <p:sp>
        <p:nvSpPr>
          <p:cNvPr id="51" name="Google Shape;51;p13"/>
          <p:cNvSpPr/>
          <p:nvPr/>
        </p:nvSpPr>
        <p:spPr>
          <a:xfrm rot="16200000">
            <a:off x="8526197" y="3192198"/>
            <a:ext cx="6858000" cy="473605"/>
          </a:xfrm>
          <a:prstGeom prst="rect">
            <a:avLst/>
          </a:prstGeom>
          <a:solidFill>
            <a:srgbClr val="4591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 sz="1000" b="0" i="0" u="none" strike="noStrike" cap="none">
                <a:solidFill>
                  <a:schemeClr val="lt1"/>
                </a:solidFill>
                <a:latin typeface="Arial"/>
                <a:ea typeface="Arial"/>
                <a:cs typeface="Arial"/>
                <a:sym typeface="Arial"/>
              </a:rPr>
              <a:t>info@entromy.com | www.entromy.com</a:t>
            </a:r>
            <a:endParaRPr/>
          </a:p>
        </p:txBody>
      </p:sp>
      <p:sp>
        <p:nvSpPr>
          <p:cNvPr id="52" name="Google Shape;52;p13"/>
          <p:cNvSpPr txBox="1">
            <a:spLocks noGrp="1"/>
          </p:cNvSpPr>
          <p:nvPr>
            <p:ph type="title"/>
          </p:nvPr>
        </p:nvSpPr>
        <p:spPr>
          <a:xfrm>
            <a:off x="575736" y="767933"/>
            <a:ext cx="11053399" cy="84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434343"/>
              </a:buClr>
              <a:buSzPts val="3000"/>
              <a:buFont typeface="Open Sans"/>
              <a:buNone/>
              <a:defRPr sz="3000" b="1" i="0" u="none" strike="noStrike" cap="none">
                <a:solidFill>
                  <a:srgbClr val="434343"/>
                </a:solidFill>
                <a:latin typeface="Open Sans"/>
                <a:ea typeface="Open Sans"/>
                <a:cs typeface="Open Sans"/>
                <a:sym typeface="Open Sans"/>
              </a:defRPr>
            </a:lvl1pPr>
            <a:lvl2pPr marR="0" lvl="1"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9pPr>
          </a:lstStyle>
          <a:p>
            <a:endParaRPr/>
          </a:p>
        </p:txBody>
      </p:sp>
      <p:sp>
        <p:nvSpPr>
          <p:cNvPr id="53" name="Google Shape;53;p13"/>
          <p:cNvSpPr txBox="1">
            <a:spLocks noGrp="1"/>
          </p:cNvSpPr>
          <p:nvPr>
            <p:ph type="body" idx="1"/>
          </p:nvPr>
        </p:nvSpPr>
        <p:spPr>
          <a:xfrm>
            <a:off x="541902" y="2127702"/>
            <a:ext cx="11100383" cy="3845532"/>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160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rgbClr val="434343"/>
              </a:buClr>
              <a:buSzPts val="1400"/>
              <a:buFont typeface="Raleway"/>
              <a:buChar char="■"/>
              <a:defRPr sz="1400" b="0" i="0" u="none" strike="noStrike" cap="none">
                <a:solidFill>
                  <a:srgbClr val="434343"/>
                </a:solidFill>
                <a:latin typeface="Raleway"/>
                <a:ea typeface="Raleway"/>
                <a:cs typeface="Raleway"/>
                <a:sym typeface="Raleway"/>
              </a:defRPr>
            </a:lvl9pPr>
          </a:lstStyle>
          <a:p>
            <a:endParaRPr/>
          </a:p>
        </p:txBody>
      </p:sp>
      <p:sp>
        <p:nvSpPr>
          <p:cNvPr id="54" name="Google Shape;54;p13"/>
          <p:cNvSpPr txBox="1">
            <a:spLocks noGrp="1"/>
          </p:cNvSpPr>
          <p:nvPr>
            <p:ph type="sldNum" idx="12"/>
          </p:nvPr>
        </p:nvSpPr>
        <p:spPr>
          <a:xfrm>
            <a:off x="11764700" y="6384456"/>
            <a:ext cx="381001" cy="392023"/>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F8F9FA"/>
                </a:solidFill>
                <a:latin typeface="PT Sans Narrow"/>
                <a:ea typeface="PT Sans Narrow"/>
                <a:cs typeface="PT Sans Narrow"/>
                <a:sym typeface="PT Sans Narrow"/>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pic>
        <p:nvPicPr>
          <p:cNvPr id="55" name="Google Shape;55;p13"/>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91156" y="6592711"/>
            <a:ext cx="652419" cy="2652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99" r:id="rId2"/>
    <p:sldLayoutId id="2147483703" r:id="rId3"/>
    <p:sldLayoutId id="2147483702" r:id="rId4"/>
    <p:sldLayoutId id="2147483701" r:id="rId5"/>
    <p:sldLayoutId id="2147483700" r:id="rId6"/>
    <p:sldLayoutId id="2147483697" r:id="rId7"/>
    <p:sldLayoutId id="2147483698" r:id="rId8"/>
    <p:sldLayoutId id="214748370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72F340-9BD6-4B63-B36A-2F805EF0CC77}"/>
              </a:ext>
            </a:extLst>
          </p:cNvPr>
          <p:cNvSpPr>
            <a:spLocks noGrp="1"/>
          </p:cNvSpPr>
          <p:nvPr>
            <p:ph idx="1"/>
          </p:nvPr>
        </p:nvSpPr>
        <p:spPr>
          <a:xfrm>
            <a:off x="3477712" y="1806298"/>
            <a:ext cx="5236576" cy="1329655"/>
          </a:xfrm>
        </p:spPr>
        <p:txBody>
          <a:bodyPr>
            <a:normAutofit fontScale="92500"/>
          </a:bodyPr>
          <a:lstStyle/>
          <a:p>
            <a:pPr>
              <a:buNone/>
            </a:pPr>
            <a:endParaRPr lang="en-US" dirty="0"/>
          </a:p>
          <a:p>
            <a:pPr>
              <a:lnSpc>
                <a:spcPct val="114999"/>
              </a:lnSpc>
              <a:buNone/>
            </a:pPr>
            <a:endParaRPr lang="en-US" dirty="0"/>
          </a:p>
          <a:p>
            <a:pPr>
              <a:lnSpc>
                <a:spcPct val="114999"/>
              </a:lnSpc>
              <a:buNone/>
            </a:pPr>
            <a:endParaRPr lang="en-US" dirty="0"/>
          </a:p>
          <a:p>
            <a:pPr>
              <a:lnSpc>
                <a:spcPct val="114999"/>
              </a:lnSpc>
              <a:buNone/>
            </a:pPr>
            <a:r>
              <a:rPr lang="en-US" sz="2800" b="1" dirty="0"/>
              <a:t>How to read Entromy output</a:t>
            </a:r>
          </a:p>
          <a:p>
            <a:pPr>
              <a:lnSpc>
                <a:spcPct val="114999"/>
              </a:lnSpc>
              <a:buNone/>
            </a:pPr>
            <a:endParaRPr lang="en-US" dirty="0"/>
          </a:p>
          <a:p>
            <a:pPr>
              <a:lnSpc>
                <a:spcPct val="114999"/>
              </a:lnSpc>
              <a:buNone/>
            </a:pPr>
            <a:endParaRPr lang="en-US" dirty="0"/>
          </a:p>
          <a:p>
            <a:pPr algn="ctr">
              <a:lnSpc>
                <a:spcPct val="114999"/>
              </a:lnSpc>
              <a:buNone/>
            </a:pPr>
            <a:endParaRPr lang="en-US" sz="3200" b="1" dirty="0">
              <a:solidFill>
                <a:srgbClr val="5B8F26"/>
              </a:solidFill>
              <a:latin typeface="Avenir Next LT Pro"/>
            </a:endParaRPr>
          </a:p>
        </p:txBody>
      </p:sp>
      <p:pic>
        <p:nvPicPr>
          <p:cNvPr id="4" name="Picture 2" descr="Image">
            <a:extLst>
              <a:ext uri="{FF2B5EF4-FFF2-40B4-BE49-F238E27FC236}">
                <a16:creationId xmlns:a16="http://schemas.microsoft.com/office/drawing/2014/main" id="{67DF814C-6E5F-4ED5-BD58-99418CE90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6" y="148094"/>
            <a:ext cx="1210223" cy="3695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19A6D4-C281-49C2-9E42-142B40DCE989}"/>
              </a:ext>
            </a:extLst>
          </p:cNvPr>
          <p:cNvSpPr txBox="1"/>
          <p:nvPr/>
        </p:nvSpPr>
        <p:spPr>
          <a:xfrm>
            <a:off x="1520578" y="3104196"/>
            <a:ext cx="9153832" cy="707886"/>
          </a:xfrm>
          <a:prstGeom prst="rect">
            <a:avLst/>
          </a:prstGeom>
          <a:noFill/>
        </p:spPr>
        <p:txBody>
          <a:bodyPr wrap="square" lIns="91440" tIns="45720" rIns="91440" bIns="45720" anchor="t">
            <a:spAutoFit/>
          </a:bodyPr>
          <a:lstStyle/>
          <a:p>
            <a:pPr algn="ctr"/>
            <a:r>
              <a:rPr lang="en-US" sz="2000" spc="132" dirty="0">
                <a:solidFill>
                  <a:srgbClr val="000000"/>
                </a:solidFill>
                <a:latin typeface="League Spartan Bold"/>
              </a:rPr>
              <a:t>This deck includes the purpose and methodology of key slides included in Entromy’s Organizational Health Baseline assessment</a:t>
            </a:r>
            <a:endParaRPr lang="en-US" sz="2000">
              <a:cs typeface="Arial"/>
            </a:endParaRPr>
          </a:p>
        </p:txBody>
      </p:sp>
    </p:spTree>
    <p:extLst>
      <p:ext uri="{BB962C8B-B14F-4D97-AF65-F5344CB8AC3E}">
        <p14:creationId xmlns:p14="http://schemas.microsoft.com/office/powerpoint/2010/main" val="205017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62382" y="1499671"/>
            <a:ext cx="3378041" cy="4611704"/>
          </a:xfrm>
          <a:solidFill>
            <a:schemeClr val="bg1"/>
          </a:solidFill>
          <a:effectLst>
            <a:outerShdw blurRad="50800" dist="38100" dir="2700000" algn="tl" rotWithShape="0">
              <a:prstClr val="black">
                <a:alpha val="40000"/>
              </a:prstClr>
            </a:outerShdw>
          </a:effectLst>
        </p:spPr>
        <p:txBody>
          <a:bodyPr>
            <a:noAutofit/>
          </a:bodyPr>
          <a:lstStyle/>
          <a:p>
            <a:pPr marL="114300" indent="0">
              <a:lnSpc>
                <a:spcPct val="150000"/>
              </a:lnSpc>
              <a:buNone/>
            </a:pPr>
            <a:r>
              <a:rPr lang="en-US" b="1" spc="153" dirty="0">
                <a:solidFill>
                  <a:srgbClr val="000000"/>
                </a:solidFill>
              </a:rPr>
              <a:t>Comparative Review </a:t>
            </a:r>
            <a:r>
              <a:rPr lang="en-US" spc="153" dirty="0">
                <a:solidFill>
                  <a:srgbClr val="000000"/>
                </a:solidFill>
              </a:rPr>
              <a:t>slides provide a side-by-side comparison of dimensions (groups) and fixed answer question scores. The numbers represent the percentage of people who agree or strongly agree with the questions asked.</a:t>
            </a:r>
          </a:p>
          <a:p>
            <a:pPr>
              <a:lnSpc>
                <a:spcPct val="150000"/>
              </a:lnSpc>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pc="153" dirty="0">
                <a:solidFill>
                  <a:srgbClr val="000000"/>
                </a:solidFill>
              </a:rPr>
              <a:t>These slides show you the areas of strength (i.e., 100% of Professional Services employees agree or strongly agree that they see personal career growth) as well as areas of opportunity (only 25% of Client Success employees agree or strongly agree that their work is meaningful).</a:t>
            </a:r>
          </a:p>
          <a:p>
            <a:pPr>
              <a:lnSpc>
                <a:spcPct val="150000"/>
              </a:lnSpc>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ct val="0"/>
              </a:spcBef>
            </a:pPr>
            <a:endParaRPr lang="en-US"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7002023" cy="684691"/>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Comparative Review</a:t>
            </a:r>
            <a:br>
              <a:rPr lang="en-US" sz="1300" spc="132" dirty="0">
                <a:solidFill>
                  <a:srgbClr val="000000"/>
                </a:solidFill>
                <a:latin typeface="League Spartan Bold"/>
              </a:rPr>
            </a:br>
            <a:endParaRPr lang="en-US" sz="1300" dirty="0"/>
          </a:p>
        </p:txBody>
      </p:sp>
      <p:pic>
        <p:nvPicPr>
          <p:cNvPr id="6" name="Picture 5">
            <a:extLst>
              <a:ext uri="{FF2B5EF4-FFF2-40B4-BE49-F238E27FC236}">
                <a16:creationId xmlns:a16="http://schemas.microsoft.com/office/drawing/2014/main" id="{8CB2528D-9151-F64A-AEB3-A4E216050824}"/>
              </a:ext>
            </a:extLst>
          </p:cNvPr>
          <p:cNvPicPr>
            <a:picLocks noChangeAspect="1"/>
          </p:cNvPicPr>
          <p:nvPr/>
        </p:nvPicPr>
        <p:blipFill>
          <a:blip r:embed="rId2"/>
          <a:stretch>
            <a:fillRect/>
          </a:stretch>
        </p:blipFill>
        <p:spPr>
          <a:xfrm>
            <a:off x="335239" y="1784965"/>
            <a:ext cx="7609128" cy="4044011"/>
          </a:xfrm>
          <a:prstGeom prst="rect">
            <a:avLst/>
          </a:prstGeom>
        </p:spPr>
      </p:pic>
    </p:spTree>
    <p:extLst>
      <p:ext uri="{BB962C8B-B14F-4D97-AF65-F5344CB8AC3E}">
        <p14:creationId xmlns:p14="http://schemas.microsoft.com/office/powerpoint/2010/main" val="381523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7620000" y="685377"/>
            <a:ext cx="3925011" cy="5717350"/>
          </a:xfrm>
          <a:solidFill>
            <a:schemeClr val="bg1"/>
          </a:solidFill>
          <a:effectLst>
            <a:outerShdw blurRad="50800" dist="38100" dir="2700000" algn="tl" rotWithShape="0">
              <a:prstClr val="black">
                <a:alpha val="40000"/>
              </a:prstClr>
            </a:outerShdw>
          </a:effectLst>
        </p:spPr>
        <p:txBody>
          <a:bodyPr>
            <a:noAutofit/>
          </a:bodyPr>
          <a:lstStyle/>
          <a:p>
            <a:pPr marL="114300" indent="0">
              <a:lnSpc>
                <a:spcPct val="150000"/>
              </a:lnSpc>
              <a:buNone/>
            </a:pPr>
            <a:r>
              <a:rPr lang="en-US" spc="153" dirty="0">
                <a:solidFill>
                  <a:srgbClr val="000000"/>
                </a:solidFill>
              </a:rPr>
              <a:t>The purpose of this slide is to provide your company with a list of people who have a substantial amount of influence within the organization. Based action items determined as a result of the survey data, this list will serve as people at the company who can be tapped and utilized to drive your change forward.</a:t>
            </a:r>
          </a:p>
          <a:p>
            <a:pPr marL="114300" indent="0">
              <a:lnSpc>
                <a:spcPct val="150000"/>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pc="153" dirty="0">
                <a:solidFill>
                  <a:srgbClr val="000000"/>
                </a:solidFill>
              </a:rPr>
              <a:t>How the process works:  Each nomination category like “Strategy”, “Problem Solving”, “Innovation”, etc. is linked to a specific question in the survey.  For example, for “Problem Solving” the question states “Which individual(s) do you reach out to most frequently for help in solving new or challenging work-related problem?”  The responder can submit the name of any employee in the company.  </a:t>
            </a: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pc="153" dirty="0">
                <a:solidFill>
                  <a:srgbClr val="000000"/>
                </a:solidFill>
              </a:rPr>
              <a:t>One nomination equals one point in the table above. </a:t>
            </a: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endParaRPr lang="en-US" sz="900"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900"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ct val="0"/>
              </a:spcBef>
            </a:pPr>
            <a:endParaRPr lang="en-US" sz="900" spc="74"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7002023" cy="684691"/>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Influencers</a:t>
            </a:r>
            <a:br>
              <a:rPr lang="en-US" sz="1300" spc="132" dirty="0">
                <a:solidFill>
                  <a:srgbClr val="000000"/>
                </a:solidFill>
                <a:latin typeface="League Spartan Bold"/>
              </a:rPr>
            </a:br>
            <a:endParaRPr lang="en-US" sz="1300" dirty="0"/>
          </a:p>
        </p:txBody>
      </p:sp>
      <p:pic>
        <p:nvPicPr>
          <p:cNvPr id="4" name="Picture 3">
            <a:extLst>
              <a:ext uri="{FF2B5EF4-FFF2-40B4-BE49-F238E27FC236}">
                <a16:creationId xmlns:a16="http://schemas.microsoft.com/office/drawing/2014/main" id="{902D9B7F-4C37-4789-8A98-EAEC1865B206}"/>
              </a:ext>
            </a:extLst>
          </p:cNvPr>
          <p:cNvPicPr>
            <a:picLocks noChangeAspect="1"/>
          </p:cNvPicPr>
          <p:nvPr/>
        </p:nvPicPr>
        <p:blipFill>
          <a:blip r:embed="rId2"/>
          <a:stretch>
            <a:fillRect/>
          </a:stretch>
        </p:blipFill>
        <p:spPr>
          <a:xfrm>
            <a:off x="228099" y="1924797"/>
            <a:ext cx="7037974" cy="3964725"/>
          </a:xfrm>
          <a:prstGeom prst="rect">
            <a:avLst/>
          </a:prstGeom>
        </p:spPr>
      </p:pic>
    </p:spTree>
    <p:extLst>
      <p:ext uri="{BB962C8B-B14F-4D97-AF65-F5344CB8AC3E}">
        <p14:creationId xmlns:p14="http://schemas.microsoft.com/office/powerpoint/2010/main" val="422486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90525" y="63795"/>
            <a:ext cx="3379763" cy="6730409"/>
          </a:xfrm>
          <a:solidFill>
            <a:schemeClr val="bg1"/>
          </a:solidFill>
          <a:effectLst>
            <a:outerShdw blurRad="50800" dist="38100" dir="2700000" algn="tl" rotWithShape="0">
              <a:prstClr val="black">
                <a:alpha val="40000"/>
              </a:prstClr>
            </a:outerShdw>
          </a:effectLst>
        </p:spPr>
        <p:txBody>
          <a:bodyPr>
            <a:noAutofit/>
          </a:bodyPr>
          <a:lstStyle/>
          <a:p>
            <a:pPr marL="114300" indent="0">
              <a:lnSpc>
                <a:spcPct val="150000"/>
              </a:lnSpc>
              <a:buNone/>
            </a:pPr>
            <a:endParaRPr lang="en-US" sz="105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z="105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Number of recommended influencers: </a:t>
            </a: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of people in the department who were nominated as influencers. Recommended influencers are a subset of individuals that provide the broadest coverage of the organization. Entromy filters out redundant people from the list (i.e., those with overlapping spheres of influence)</a:t>
            </a:r>
            <a:br>
              <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br>
            <a:endPar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z="105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Outreach patterns:</a:t>
            </a:r>
          </a:p>
          <a:p>
            <a:pPr marL="114300" indent="0">
              <a:lnSpc>
                <a:spcPct val="150000"/>
              </a:lnSpc>
              <a:buNone/>
            </a:pPr>
            <a:r>
              <a:rPr lang="en-US" sz="9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In group: </a:t>
            </a: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of nominations in a department (i.e., sales) that are for people within the same department (i.e., sales)</a:t>
            </a:r>
            <a:b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Other group: </a:t>
            </a: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of nominations in a department (i.e., sales) that are for people outside of that department (i.e., finance, product, marketing)</a:t>
            </a:r>
            <a:b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External: </a:t>
            </a: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of nominations in a department (i.e., sales) that are people outside of the organization or participant list. Entromy platform allows for write-in nominations.</a:t>
            </a:r>
            <a:br>
              <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br>
            <a:endPar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Nomination per average responder</a:t>
            </a:r>
            <a:r>
              <a:rPr lang="en-US" sz="10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br>
              <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For Marketing, everyone who responded to the survey, nominated 2.2 number of people on average</a:t>
            </a:r>
            <a:endParaRPr lang="en-US" sz="10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4439632" cy="795535"/>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Collaboration and Outreach Between Groups</a:t>
            </a:r>
            <a:br>
              <a:rPr lang="en-US" sz="1300" spc="132" dirty="0">
                <a:solidFill>
                  <a:srgbClr val="000000"/>
                </a:solidFill>
                <a:latin typeface="League Spartan Bold"/>
              </a:rPr>
            </a:br>
            <a:endParaRPr lang="en-US" sz="1300" dirty="0"/>
          </a:p>
        </p:txBody>
      </p:sp>
      <p:pic>
        <p:nvPicPr>
          <p:cNvPr id="4" name="Picture 3">
            <a:extLst>
              <a:ext uri="{FF2B5EF4-FFF2-40B4-BE49-F238E27FC236}">
                <a16:creationId xmlns:a16="http://schemas.microsoft.com/office/drawing/2014/main" id="{9FA2F57A-B91F-BA4D-800B-91D6655476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7994" y="1249327"/>
            <a:ext cx="7503873" cy="4251334"/>
          </a:xfrm>
          <a:prstGeom prst="rect">
            <a:avLst/>
          </a:prstGeom>
        </p:spPr>
      </p:pic>
    </p:spTree>
    <p:extLst>
      <p:ext uri="{BB962C8B-B14F-4D97-AF65-F5344CB8AC3E}">
        <p14:creationId xmlns:p14="http://schemas.microsoft.com/office/powerpoint/2010/main" val="122068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7018131" y="516967"/>
            <a:ext cx="4439631" cy="5441147"/>
          </a:xfrm>
          <a:solidFill>
            <a:schemeClr val="bg1"/>
          </a:solidFill>
          <a:effectLst>
            <a:outerShdw blurRad="50800" dist="38100" dir="2700000" algn="tl" rotWithShape="0">
              <a:prstClr val="black">
                <a:alpha val="40000"/>
              </a:prstClr>
            </a:outerShdw>
          </a:effectLst>
        </p:spPr>
        <p:txBody>
          <a:bodyPr>
            <a:noAutofit/>
          </a:bodyPr>
          <a:lstStyle/>
          <a:p>
            <a:pPr marL="114300" indent="0" algn="l">
              <a:lnSpc>
                <a:spcPct val="150000"/>
              </a:lnSpc>
              <a:buNone/>
            </a:pP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A visual representation of the level of closeness and collaboration within the organization. This output is generated from the questions in the Collaboration section. Each dot represents a department (in the collaboration by dept chart). The line weight connecting two departments shows the strength of collaboration between teams.</a:t>
            </a:r>
          </a:p>
          <a:p>
            <a:pPr marL="114300" indent="0" algn="l">
              <a:lnSpc>
                <a:spcPct val="150000"/>
              </a:lnSpc>
              <a:buNone/>
            </a:pPr>
            <a:endParaRPr lang="en-US" sz="105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gn="l">
              <a:lnSpc>
                <a:spcPct val="150000"/>
              </a:lnSpc>
              <a:buNone/>
            </a:pPr>
            <a:r>
              <a:rPr lang="en-US" sz="105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Most Influential Teams Table: </a:t>
            </a: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Sum of all the numbers on the lines</a:t>
            </a:r>
          </a:p>
          <a:p>
            <a:pPr marL="114300" indent="0" algn="l">
              <a:lnSpc>
                <a:spcPct val="150000"/>
              </a:lnSpc>
              <a:buNone/>
            </a:pP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Each organization is unique, so the numbers can vary significantly between organizations. What’s important to note is the relative ranking of the departments on this table. The departments at the top are the ones that are highly collaborative compared to others.</a:t>
            </a:r>
          </a:p>
          <a:p>
            <a:pPr marL="114300" indent="0" algn="l">
              <a:lnSpc>
                <a:spcPct val="150000"/>
              </a:lnSpc>
              <a:buNone/>
            </a:pPr>
            <a:endParaRPr lang="en-US" sz="900" u="sng"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gn="l">
              <a:lnSpc>
                <a:spcPct val="150000"/>
              </a:lnSpc>
              <a:buNone/>
            </a:pPr>
            <a:r>
              <a:rPr lang="en-US" sz="900"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Much like the other slides in the ONA section, it’s important to approach the results with a hypothesis in mind. Questions to ask yourself: What department did you expect to see in the center? If there was a merger, do you notice any silos? Are there groups that are disconnected from others? Which teams should be working closer together but are not connected?</a:t>
            </a:r>
            <a:endParaRPr lang="en-US" sz="10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4439632" cy="795535"/>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Collaboration between Teams by Department</a:t>
            </a:r>
            <a:br>
              <a:rPr lang="en-US" sz="1300" spc="132" dirty="0">
                <a:solidFill>
                  <a:srgbClr val="000000"/>
                </a:solidFill>
                <a:latin typeface="League Spartan Bold"/>
              </a:rPr>
            </a:br>
            <a:endParaRPr lang="en-US" sz="1300" dirty="0"/>
          </a:p>
        </p:txBody>
      </p:sp>
      <p:pic>
        <p:nvPicPr>
          <p:cNvPr id="4" name="Picture 3">
            <a:extLst>
              <a:ext uri="{FF2B5EF4-FFF2-40B4-BE49-F238E27FC236}">
                <a16:creationId xmlns:a16="http://schemas.microsoft.com/office/drawing/2014/main" id="{9FA2F57A-B91F-BA4D-800B-91D6655476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2839" y="1254225"/>
            <a:ext cx="6751734" cy="4518052"/>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483DB5-B5F4-4857-8A90-FE23B2AAFAF7}"/>
                  </a:ext>
                </a:extLst>
              </p:cNvPr>
              <p:cNvSpPr txBox="1"/>
              <p:nvPr/>
            </p:nvSpPr>
            <p:spPr>
              <a:xfrm>
                <a:off x="1290181" y="6020744"/>
                <a:ext cx="9162790" cy="985847"/>
              </a:xfrm>
              <a:prstGeom prst="rect">
                <a:avLst/>
              </a:prstGeom>
              <a:noFill/>
            </p:spPr>
            <p:txBody>
              <a:bodyPr wrap="square" rtlCol="0">
                <a:spAutoFit/>
              </a:bodyPr>
              <a:lstStyle/>
              <a:p>
                <a:pPr marL="114300" indent="0" algn="l">
                  <a:buNone/>
                </a:pPr>
                <a14:m>
                  <m:oMathPara xmlns:m="http://schemas.openxmlformats.org/officeDocument/2006/math">
                    <m:oMathParaPr>
                      <m:jc m:val="center"/>
                    </m:oMathParaPr>
                    <m:oMath xmlns:m="http://schemas.openxmlformats.org/officeDocument/2006/math">
                      <m:r>
                        <m:rPr>
                          <m:sty m:val="p"/>
                        </m:rPr>
                        <a:rPr lang="en-US" sz="90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N</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umber</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on</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the</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line</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l</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inking</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Sales</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 &amp; </m:t>
                      </m:r>
                      <m:r>
                        <m:rPr>
                          <m:sty m:val="p"/>
                        </m:rP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Marketing</m:t>
                      </m:r>
                      <m:r>
                        <a:rPr lang="en-US" sz="900" b="0" i="0" spc="153" smtClean="0">
                          <a:solidFill>
                            <a:srgbClr val="000000"/>
                          </a:solidFill>
                          <a:latin typeface="Cambria Math" panose="02040503050406030204" pitchFamily="18" charset="0"/>
                          <a:ea typeface="Open Sans" panose="020B0606030504020204" pitchFamily="34" charset="0"/>
                          <a:cs typeface="Open Sans" panose="020B0606030504020204" pitchFamily="34" charset="0"/>
                        </a:rPr>
                        <m:t>=</m:t>
                      </m:r>
                      <m:f>
                        <m:fPr>
                          <m:ctrlP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ctrlPr>
                        </m:fPr>
                        <m:num>
                          <m:d>
                            <m:dPr>
                              <m:begChr m:val="["/>
                              <m:endChr m:val="]"/>
                              <m:ctrlP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ctrlPr>
                            </m:dPr>
                            <m:e>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𝑆𝑎𝑙𝑒𝑠</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𝑝𝑒𝑜𝑝𝑙𝑒</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𝑛𝑜𝑚𝑖𝑛𝑎𝑡𝑒𝑑</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𝑏𝑦</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𝑀𝑎𝑟𝑘𝑒𝑡𝑖𝑛𝑔</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𝑀𝑎𝑟𝑘𝑒𝑡𝑖𝑛𝑔</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𝑝𝑒𝑜𝑝𝑙𝑒</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𝑛𝑜𝑚𝑖𝑛𝑎𝑡𝑒𝑑</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𝑏𝑦</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𝑆𝑎𝑙𝑒𝑠</m:t>
                              </m:r>
                            </m:e>
                          </m:d>
                        </m:num>
                        <m:den>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𝑇𝑜𝑡𝑎𝑙</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𝑛𝑢𝑚𝑏𝑒𝑟</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𝑜𝑓</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𝑝𝑒𝑜𝑝𝑙𝑒</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𝑖𝑛</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𝑠𝑎𝑙𝑒𝑠</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 &amp; </m:t>
                          </m:r>
                          <m:r>
                            <a:rPr lang="en-US" sz="900" b="0" i="1" spc="153" smtClean="0">
                              <a:solidFill>
                                <a:srgbClr val="000000"/>
                              </a:solidFill>
                              <a:effectLst/>
                              <a:latin typeface="Cambria Math" panose="02040503050406030204" pitchFamily="18" charset="0"/>
                              <a:ea typeface="Open Sans" panose="020B0606030504020204" pitchFamily="34" charset="0"/>
                              <a:cs typeface="Open Sans" panose="020B0606030504020204" pitchFamily="34" charset="0"/>
                            </a:rPr>
                            <m:t>𝑚𝑎𝑟𝑘𝑒𝑡𝑖𝑛𝑔</m:t>
                          </m:r>
                        </m:den>
                      </m:f>
                    </m:oMath>
                  </m:oMathPara>
                </a14:m>
                <a:endPar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200" b="0" i="0" dirty="0">
                    <a:solidFill>
                      <a:srgbClr val="000000"/>
                    </a:solidFill>
                    <a:effectLst/>
                    <a:latin typeface="Calibri" panose="020F0502020204030204" pitchFamily="34" charset="0"/>
                  </a:rPr>
                  <a:t> </a:t>
                </a:r>
              </a:p>
              <a:p>
                <a:pPr algn="ctr"/>
                <a:r>
                  <a:rPr lang="en-US" sz="9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high number indicates that majority of the nominations made by those two groups were between each other</a:t>
                </a:r>
              </a:p>
              <a:p>
                <a:endParaRPr lang="en-US" dirty="0"/>
              </a:p>
            </p:txBody>
          </p:sp>
        </mc:Choice>
        <mc:Fallback>
          <p:sp>
            <p:nvSpPr>
              <p:cNvPr id="5" name="TextBox 4">
                <a:extLst>
                  <a:ext uri="{FF2B5EF4-FFF2-40B4-BE49-F238E27FC236}">
                    <a16:creationId xmlns:a16="http://schemas.microsoft.com/office/drawing/2014/main" id="{15483DB5-B5F4-4857-8A90-FE23B2AAFAF7}"/>
                  </a:ext>
                </a:extLst>
              </p:cNvPr>
              <p:cNvSpPr txBox="1">
                <a:spLocks noRot="1" noChangeAspect="1" noMove="1" noResize="1" noEditPoints="1" noAdjustHandles="1" noChangeArrowheads="1" noChangeShapeType="1" noTextEdit="1"/>
              </p:cNvSpPr>
              <p:nvPr/>
            </p:nvSpPr>
            <p:spPr>
              <a:xfrm>
                <a:off x="1290181" y="6020744"/>
                <a:ext cx="9162790" cy="9858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1880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90525" y="507450"/>
            <a:ext cx="3379763" cy="5843099"/>
          </a:xfrm>
          <a:solidFill>
            <a:schemeClr val="bg1"/>
          </a:solidFill>
          <a:effectLst>
            <a:outerShdw blurRad="50800" dist="38100" dir="2700000" algn="tl" rotWithShape="0">
              <a:prstClr val="black">
                <a:alpha val="40000"/>
              </a:prstClr>
            </a:outerShdw>
          </a:effectLst>
        </p:spPr>
        <p:txBody>
          <a:bodyPr>
            <a:noAutofit/>
          </a:bodyPr>
          <a:lstStyle/>
          <a:p>
            <a:pPr marL="114300" indent="0">
              <a:lnSpc>
                <a:spcPct val="150000"/>
              </a:lnSpc>
              <a:buNone/>
            </a:pPr>
            <a:r>
              <a:rPr lang="en-US"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Top comments </a:t>
            </a:r>
            <a:r>
              <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slides</a:t>
            </a:r>
            <a:r>
              <a:rPr lang="en-US" b="1"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show responses to open-ended survey questions. Next to each comment is a score, representing the level of agreement that a particular response has gained throughout the survey itself. Participants are encouraged to react to their colleagues' responses and based on the the level of endorsements, the result is a numeric point value. </a:t>
            </a:r>
          </a:p>
          <a:p>
            <a:pPr marL="114300" indent="0">
              <a:lnSpc>
                <a:spcPct val="150000"/>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For each unique response, the comment is assigned 5 points. For each positive endorsement, the comment gains 3 points. For each negative endorsement, the comment loses 3 points. </a:t>
            </a:r>
          </a:p>
          <a:p>
            <a:pPr marL="114300" indent="0">
              <a:lnSpc>
                <a:spcPct val="150000"/>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buNone/>
            </a:pPr>
            <a:r>
              <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rPr>
              <a:t>More important than actual point value is the relative order of the comment.</a:t>
            </a: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4439632" cy="795535"/>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Top Comments</a:t>
            </a:r>
            <a:br>
              <a:rPr lang="en-US" sz="1300" spc="132" dirty="0">
                <a:solidFill>
                  <a:srgbClr val="000000"/>
                </a:solidFill>
                <a:latin typeface="League Spartan Bold"/>
              </a:rPr>
            </a:br>
            <a:endParaRPr lang="en-US" sz="1300" dirty="0"/>
          </a:p>
        </p:txBody>
      </p:sp>
      <p:pic>
        <p:nvPicPr>
          <p:cNvPr id="4" name="Picture 3">
            <a:extLst>
              <a:ext uri="{FF2B5EF4-FFF2-40B4-BE49-F238E27FC236}">
                <a16:creationId xmlns:a16="http://schemas.microsoft.com/office/drawing/2014/main" id="{9FA2F57A-B91F-BA4D-800B-91D66554761D}"/>
              </a:ext>
            </a:extLst>
          </p:cNvPr>
          <p:cNvPicPr>
            <a:picLocks noChangeAspect="1"/>
          </p:cNvPicPr>
          <p:nvPr/>
        </p:nvPicPr>
        <p:blipFill>
          <a:blip r:embed="rId2"/>
          <a:stretch>
            <a:fillRect/>
          </a:stretch>
        </p:blipFill>
        <p:spPr>
          <a:xfrm>
            <a:off x="507994" y="1139868"/>
            <a:ext cx="7503873" cy="4661981"/>
          </a:xfrm>
          <a:prstGeom prst="rect">
            <a:avLst/>
          </a:prstGeom>
        </p:spPr>
      </p:pic>
    </p:spTree>
    <p:extLst>
      <p:ext uri="{BB962C8B-B14F-4D97-AF65-F5344CB8AC3E}">
        <p14:creationId xmlns:p14="http://schemas.microsoft.com/office/powerpoint/2010/main" val="216465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62558" y="724412"/>
            <a:ext cx="3411716" cy="5323562"/>
          </a:xfrm>
          <a:solidFill>
            <a:schemeClr val="bg1"/>
          </a:solidFill>
          <a:effectLst>
            <a:outerShdw blurRad="50800" dist="38100" dir="2700000" algn="tl" rotWithShape="0">
              <a:prstClr val="black">
                <a:alpha val="40000"/>
              </a:prstClr>
            </a:outerShdw>
          </a:effectLst>
        </p:spPr>
        <p:txBody>
          <a:bodyPr>
            <a:noAutofit/>
          </a:bodyPr>
          <a:lstStyle/>
          <a:p>
            <a:pPr marL="114300" indent="0">
              <a:lnSpc>
                <a:spcPts val="3148"/>
              </a:lnSpc>
              <a:buNone/>
            </a:pPr>
            <a:r>
              <a:rPr lang="en-US" spc="153" dirty="0">
                <a:solidFill>
                  <a:srgbClr val="000000"/>
                </a:solidFill>
              </a:rPr>
              <a:t>The top five and bottom five </a:t>
            </a:r>
            <a:r>
              <a:rPr lang="en-US" b="1" spc="153" dirty="0">
                <a:solidFill>
                  <a:srgbClr val="000000"/>
                </a:solidFill>
              </a:rPr>
              <a:t>benchmark scores </a:t>
            </a:r>
            <a:r>
              <a:rPr lang="en-US" spc="153" dirty="0">
                <a:solidFill>
                  <a:srgbClr val="000000"/>
                </a:solidFill>
              </a:rPr>
              <a:t>as they compare to Entromy’s top performing companies. </a:t>
            </a: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ts val="3148"/>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ts val="3148"/>
              </a:lnSpc>
              <a:buNone/>
            </a:pPr>
            <a:r>
              <a:rPr lang="en-US" spc="153" dirty="0">
                <a:solidFill>
                  <a:srgbClr val="000000"/>
                </a:solidFill>
              </a:rPr>
              <a:t>The column titled “Entromy Top Quartile Avg. Performance” shows data for other companies that have run surveys with Entromy and score in the top 25% of organizations across several industries, sizes, sectors, etc. </a:t>
            </a: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4459239" cy="757957"/>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Benchmark Scores</a:t>
            </a:r>
            <a:br>
              <a:rPr lang="en-US" sz="1300" spc="132" dirty="0">
                <a:solidFill>
                  <a:srgbClr val="000000"/>
                </a:solidFill>
                <a:latin typeface="League Spartan Bold"/>
              </a:rPr>
            </a:br>
            <a:endParaRPr lang="en-US" sz="1300" dirty="0"/>
          </a:p>
        </p:txBody>
      </p:sp>
      <p:pic>
        <p:nvPicPr>
          <p:cNvPr id="5" name="Picture 4" descr="Graphical user interface&#10;&#10;Description automatically generated">
            <a:extLst>
              <a:ext uri="{FF2B5EF4-FFF2-40B4-BE49-F238E27FC236}">
                <a16:creationId xmlns:a16="http://schemas.microsoft.com/office/drawing/2014/main" id="{7E1CB33A-3497-544F-9BE1-C43C57FC5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29" y="1282260"/>
            <a:ext cx="7377804" cy="4889689"/>
          </a:xfrm>
          <a:prstGeom prst="rect">
            <a:avLst/>
          </a:prstGeom>
        </p:spPr>
      </p:pic>
    </p:spTree>
    <p:extLst>
      <p:ext uri="{BB962C8B-B14F-4D97-AF65-F5344CB8AC3E}">
        <p14:creationId xmlns:p14="http://schemas.microsoft.com/office/powerpoint/2010/main" val="266591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7804560" y="465887"/>
            <a:ext cx="3748344" cy="6072565"/>
          </a:xfrm>
          <a:solidFill>
            <a:schemeClr val="bg1"/>
          </a:solidFill>
          <a:effectLst>
            <a:outerShdw blurRad="50800" dist="38100" dir="2700000" algn="tl" rotWithShape="0">
              <a:prstClr val="black">
                <a:alpha val="40000"/>
              </a:prstClr>
            </a:outerShdw>
          </a:effectLst>
        </p:spPr>
        <p:txBody>
          <a:bodyPr>
            <a:noAutofit/>
          </a:bodyPr>
          <a:lstStyle/>
          <a:p>
            <a:pPr marL="114300" indent="0">
              <a:lnSpc>
                <a:spcPts val="3148"/>
              </a:lnSpc>
              <a:buNone/>
            </a:pPr>
            <a:r>
              <a:rPr lang="en-US" b="1" spc="153" dirty="0">
                <a:solidFill>
                  <a:srgbClr val="000000"/>
                </a:solidFill>
              </a:rPr>
              <a:t>Score Details </a:t>
            </a:r>
            <a:r>
              <a:rPr lang="en-US" spc="153" dirty="0">
                <a:solidFill>
                  <a:srgbClr val="000000"/>
                </a:solidFill>
              </a:rPr>
              <a:t>slides show the percent answer distribution for each fixed answer (6-point Likert scale) question.</a:t>
            </a:r>
          </a:p>
          <a:p>
            <a:pPr marL="114300" indent="0">
              <a:lnSpc>
                <a:spcPts val="3148"/>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ts val="3148"/>
              </a:lnSpc>
              <a:buNone/>
            </a:pPr>
            <a:r>
              <a:rPr lang="en-US" spc="153" dirty="0">
                <a:solidFill>
                  <a:srgbClr val="000000"/>
                </a:solidFill>
              </a:rPr>
              <a:t>The right column titled “Overall”  shows the overall percentage of respondents who rated agree or strongly agree for a question.</a:t>
            </a:r>
          </a:p>
          <a:p>
            <a:pPr marL="114300" indent="0">
              <a:lnSpc>
                <a:spcPts val="3148"/>
              </a:lnSpc>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ts val="3148"/>
              </a:lnSpc>
              <a:buNone/>
            </a:pPr>
            <a:r>
              <a:rPr lang="en-US" spc="153" dirty="0">
                <a:solidFill>
                  <a:srgbClr val="000000"/>
                </a:solidFill>
              </a:rPr>
              <a:t>This slide provides the opportunity to focus on questions with lower scores and see in what cases participants have selected options other than strongly agree/agree and in what percentage.</a:t>
            </a: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6062571" cy="770483"/>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Score Details</a:t>
            </a:r>
            <a:br>
              <a:rPr lang="en-US" sz="1300" spc="132" dirty="0">
                <a:solidFill>
                  <a:srgbClr val="000000"/>
                </a:solidFill>
                <a:latin typeface="League Spartan Bold"/>
              </a:rPr>
            </a:br>
            <a:endParaRPr lang="en-US" sz="1300" dirty="0"/>
          </a:p>
        </p:txBody>
      </p:sp>
      <p:pic>
        <p:nvPicPr>
          <p:cNvPr id="6" name="Picture 5" descr="Application&#10;&#10;Description automatically generated with low confidence">
            <a:extLst>
              <a:ext uri="{FF2B5EF4-FFF2-40B4-BE49-F238E27FC236}">
                <a16:creationId xmlns:a16="http://schemas.microsoft.com/office/drawing/2014/main" id="{029736F5-7F49-5643-8388-4A46DEBEF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82" y="2370644"/>
            <a:ext cx="7193196" cy="2370600"/>
          </a:xfrm>
          <a:prstGeom prst="rect">
            <a:avLst/>
          </a:prstGeom>
        </p:spPr>
      </p:pic>
    </p:spTree>
    <p:extLst>
      <p:ext uri="{BB962C8B-B14F-4D97-AF65-F5344CB8AC3E}">
        <p14:creationId xmlns:p14="http://schemas.microsoft.com/office/powerpoint/2010/main" val="34151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338228" y="751562"/>
            <a:ext cx="10672149" cy="5762105"/>
          </a:xfrm>
          <a:solidFill>
            <a:schemeClr val="bg1"/>
          </a:solidFill>
          <a:effectLst>
            <a:outerShdw blurRad="50800" dist="38100" dir="2700000" algn="tl" rotWithShape="0">
              <a:prstClr val="black">
                <a:alpha val="40000"/>
              </a:prstClr>
            </a:outerShdw>
          </a:effectLst>
        </p:spPr>
        <p:txBody>
          <a:bodyPr>
            <a:noAutofit/>
          </a:bodyPr>
          <a:lstStyle/>
          <a:p>
            <a:pPr marL="114300" indent="0">
              <a:buNone/>
            </a:pPr>
            <a:r>
              <a:rPr lang="en-US" b="1" dirty="0"/>
              <a:t>Highlight focus areas</a:t>
            </a:r>
            <a:endParaRPr lang="en-US" dirty="0"/>
          </a:p>
          <a:p>
            <a:pPr marL="114300" indent="0" fontAlgn="t">
              <a:buNone/>
            </a:pPr>
            <a:r>
              <a:rPr lang="en-US" dirty="0"/>
              <a:t>Call attention to the focus areas from your scores and explain why they could be selected as top priorities. </a:t>
            </a:r>
          </a:p>
          <a:p>
            <a:pPr marL="114300" indent="0" fontAlgn="t">
              <a:buNone/>
            </a:pPr>
            <a:endParaRPr lang="en-US" dirty="0"/>
          </a:p>
          <a:p>
            <a:pPr marL="114300" indent="0">
              <a:buNone/>
            </a:pPr>
            <a:r>
              <a:rPr lang="en-US" b="1" dirty="0"/>
              <a:t>Don’t bite off more than you can chew</a:t>
            </a:r>
            <a:endParaRPr lang="en-US" dirty="0"/>
          </a:p>
          <a:p>
            <a:pPr marL="114300" indent="0" fontAlgn="t">
              <a:buNone/>
            </a:pPr>
            <a:r>
              <a:rPr lang="en-US" dirty="0"/>
              <a:t>If you more than 2 – 3 focus areas, it will be difficult to concentrate your efforts and make an impact. It’s far better to select only the top priorities and make significant strides than to select several focus areas and make limited progress. After you have reached your goals on the top priorities, you can work on additional areas. </a:t>
            </a:r>
          </a:p>
          <a:p>
            <a:pPr marL="114300" indent="0" fontAlgn="t">
              <a:buNone/>
            </a:pPr>
            <a:endParaRPr lang="en-US" dirty="0"/>
          </a:p>
          <a:p>
            <a:pPr marL="114300" indent="0">
              <a:buNone/>
            </a:pPr>
            <a:r>
              <a:rPr lang="en-US" b="1" dirty="0"/>
              <a:t>Involve employees</a:t>
            </a:r>
            <a:endParaRPr lang="en-US" dirty="0"/>
          </a:p>
          <a:p>
            <a:pPr marL="114300" indent="0" fontAlgn="t">
              <a:buNone/>
            </a:pPr>
            <a:r>
              <a:rPr lang="en-US" dirty="0"/>
              <a:t>Employee commitment and involvement is a key ingredient for successful organizational change. People are much more likely to support solutions that they played a part in creating. Be sure to involve your team in choosing the items that will be action planning priorities. Refer to this action planning guide for guidance and best-practices when it comes to leading successful action planning with your teams.</a:t>
            </a:r>
          </a:p>
          <a:p>
            <a:pPr marL="114300" indent="0" fontAlgn="t">
              <a:buNone/>
            </a:pPr>
            <a:endParaRPr lang="en-US" dirty="0"/>
          </a:p>
          <a:p>
            <a:pPr marL="114300" indent="0">
              <a:buNone/>
            </a:pPr>
            <a:r>
              <a:rPr lang="en-US" b="1" dirty="0"/>
              <a:t>Importance</a:t>
            </a:r>
            <a:endParaRPr lang="en-US" dirty="0"/>
          </a:p>
          <a:p>
            <a:pPr marL="114300" indent="0" fontAlgn="t">
              <a:buNone/>
            </a:pPr>
            <a:r>
              <a:rPr lang="en-US" dirty="0"/>
              <a:t>For each area of focus selected you can answer these two questions: </a:t>
            </a:r>
            <a:r>
              <a:rPr lang="en-US" i="1" dirty="0"/>
              <a:t>“Why is it important for us to work on this area?</a:t>
            </a:r>
            <a:r>
              <a:rPr lang="en-US" dirty="0"/>
              <a:t> and </a:t>
            </a:r>
            <a:r>
              <a:rPr lang="en-US" i="1" dirty="0"/>
              <a:t>“What benefits will we derive?” </a:t>
            </a:r>
          </a:p>
          <a:p>
            <a:pPr marL="114300" indent="0" fontAlgn="t">
              <a:buNone/>
            </a:pPr>
            <a:endParaRPr lang="en-US" dirty="0"/>
          </a:p>
          <a:p>
            <a:pPr marL="114300" indent="0">
              <a:buNone/>
            </a:pPr>
            <a:r>
              <a:rPr lang="en-US" b="1" dirty="0"/>
              <a:t>Actionable</a:t>
            </a:r>
            <a:endParaRPr lang="en-US" dirty="0"/>
          </a:p>
          <a:p>
            <a:pPr marL="114300" indent="0" fontAlgn="t">
              <a:buNone/>
            </a:pPr>
            <a:r>
              <a:rPr lang="en-US" dirty="0"/>
              <a:t>Be sure the areas you select for focus are directly actionable, i.e., within the power of your team to change. For example, although the survey results may show that many employees are not satisfied with their pay, there may be little to nothing you can do about it. This would not be a good focus area.</a:t>
            </a:r>
          </a:p>
          <a:p>
            <a:pPr marL="114300" indent="0" fontAlgn="t">
              <a:buNone/>
            </a:pPr>
            <a:r>
              <a:rPr lang="en-US" dirty="0"/>
              <a:t>In contrast, if the survey results show that many employees feel that they are not receiving enough feedback from their supervisors, the team can take several different actions to remedy the situation. </a:t>
            </a:r>
          </a:p>
          <a:p>
            <a:pPr marL="114300" indent="0" fontAlgn="t">
              <a:buNone/>
            </a:pPr>
            <a:endParaRPr lang="en-US" dirty="0"/>
          </a:p>
          <a:p>
            <a:pPr marL="114300" indent="0">
              <a:buNone/>
            </a:pPr>
            <a:r>
              <a:rPr lang="en-US" b="1" dirty="0"/>
              <a:t>Focus the teams</a:t>
            </a:r>
            <a:endParaRPr lang="en-US" dirty="0"/>
          </a:p>
          <a:p>
            <a:pPr marL="114300" indent="0" fontAlgn="t">
              <a:buNone/>
            </a:pPr>
            <a:r>
              <a:rPr lang="en-US" dirty="0"/>
              <a:t>It’s usually most effective to form teams that focus on just one of the areas that you have identified for strengthening. Thus, if you have chosen two areas to work on, you could form two teams; if you chose three areas, you could form three teams. </a:t>
            </a: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6062571" cy="770483"/>
          </a:xfrm>
        </p:spPr>
        <p:txBody>
          <a:bodyPr/>
          <a:lstStyle/>
          <a:p>
            <a:r>
              <a:rPr lang="en-US" sz="1300" spc="132" dirty="0">
                <a:solidFill>
                  <a:srgbClr val="000000"/>
                </a:solidFill>
                <a:latin typeface="League Spartan Bold"/>
              </a:rPr>
              <a:t>Action Planning With Your Team</a:t>
            </a:r>
            <a:br>
              <a:rPr lang="en-US" sz="1300" spc="132" dirty="0">
                <a:solidFill>
                  <a:srgbClr val="000000"/>
                </a:solidFill>
                <a:latin typeface="League Spartan Bold"/>
              </a:rPr>
            </a:br>
            <a:br>
              <a:rPr lang="en-US" sz="1300" spc="132" dirty="0">
                <a:solidFill>
                  <a:srgbClr val="000000"/>
                </a:solidFill>
                <a:latin typeface="League Spartan Bold"/>
              </a:rPr>
            </a:br>
            <a:endParaRPr lang="en-US" sz="1300" dirty="0"/>
          </a:p>
        </p:txBody>
      </p:sp>
    </p:spTree>
    <p:extLst>
      <p:ext uri="{BB962C8B-B14F-4D97-AF65-F5344CB8AC3E}">
        <p14:creationId xmlns:p14="http://schemas.microsoft.com/office/powerpoint/2010/main" val="313942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4B2EF3B-74D8-4F4B-8975-DAE6C5FE9C06}"/>
              </a:ext>
            </a:extLst>
          </p:cNvPr>
          <p:cNvGraphicFramePr>
            <a:graphicFrameLocks noChangeAspect="1"/>
          </p:cNvGraphicFramePr>
          <p:nvPr>
            <p:custDataLst>
              <p:tags r:id="rId2"/>
            </p:custDataLst>
          </p:nvPr>
        </p:nvGraphicFramePr>
        <p:xfrm>
          <a:off x="3524922" y="1983063"/>
          <a:ext cx="670" cy="670"/>
        </p:xfrm>
        <a:graphic>
          <a:graphicData uri="http://schemas.openxmlformats.org/presentationml/2006/ole">
            <mc:AlternateContent xmlns:mc="http://schemas.openxmlformats.org/markup-compatibility/2006">
              <mc:Choice xmlns:v="urn:schemas-microsoft-com:vml" Requires="v">
                <p:oleObj spid="_x0000_s1150" name="think-cell Slide" r:id="rId4" imgW="501" imgH="501" progId="TCLayout.ActiveDocument.1">
                  <p:embed/>
                </p:oleObj>
              </mc:Choice>
              <mc:Fallback>
                <p:oleObj name="think-cell Slide" r:id="rId4" imgW="501" imgH="501" progId="TCLayout.ActiveDocument.1">
                  <p:embed/>
                  <p:pic>
                    <p:nvPicPr>
                      <p:cNvPr id="6" name="Object 5" hidden="1">
                        <a:extLst>
                          <a:ext uri="{FF2B5EF4-FFF2-40B4-BE49-F238E27FC236}">
                            <a16:creationId xmlns:a16="http://schemas.microsoft.com/office/drawing/2014/main" id="{D4B2EF3B-74D8-4F4B-8975-DAE6C5FE9C06}"/>
                          </a:ext>
                        </a:extLst>
                      </p:cNvPr>
                      <p:cNvPicPr/>
                      <p:nvPr/>
                    </p:nvPicPr>
                    <p:blipFill>
                      <a:blip r:embed="rId5"/>
                      <a:stretch>
                        <a:fillRect/>
                      </a:stretch>
                    </p:blipFill>
                    <p:spPr>
                      <a:xfrm>
                        <a:off x="3524922" y="1983063"/>
                        <a:ext cx="670" cy="67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34D03ACF-92CE-41AA-BFC1-D95C183C526E}"/>
              </a:ext>
            </a:extLst>
          </p:cNvPr>
          <p:cNvSpPr/>
          <p:nvPr/>
        </p:nvSpPr>
        <p:spPr>
          <a:xfrm>
            <a:off x="635947" y="2356506"/>
            <a:ext cx="4992249" cy="2621356"/>
          </a:xfrm>
          <a:prstGeom prst="rect">
            <a:avLst/>
          </a:prstGeom>
        </p:spPr>
        <p:txBody>
          <a:bodyPr vert="horz" lIns="38576" tIns="19289" rIns="38576" bIns="19289" rtlCol="0" anchor="b">
            <a:noAutofit/>
          </a:bodyPr>
          <a:lstStyle/>
          <a:p>
            <a:pPr defTabSz="385763">
              <a:spcBef>
                <a:spcPts val="254"/>
              </a:spcBef>
              <a:defRPr/>
            </a:pPr>
            <a:r>
              <a:rPr lang="en-US" b="1" dirty="0">
                <a:latin typeface="Open Sans"/>
                <a:ea typeface="Open Sans"/>
                <a:cs typeface="Open Sans"/>
              </a:rPr>
              <a:t>Organizational Health Diagnostic </a:t>
            </a:r>
            <a:r>
              <a:rPr lang="en-US" dirty="0">
                <a:latin typeface="Open Sans"/>
                <a:ea typeface="Open Sans"/>
                <a:cs typeface="Open Sans"/>
              </a:rPr>
              <a:t>instantly identifies:</a:t>
            </a:r>
            <a:endParaRPr lang="en-US" dirty="0"/>
          </a:p>
          <a:p>
            <a:pPr defTabSz="385763">
              <a:spcBef>
                <a:spcPts val="254"/>
              </a:spcBef>
              <a:defRPr/>
            </a:pPr>
            <a:endParaRPr lang="en-US" dirty="0">
              <a:latin typeface="Open Sans"/>
              <a:ea typeface="Open Sans"/>
              <a:cs typeface="Open Sans"/>
            </a:endParaRPr>
          </a:p>
          <a:p>
            <a:pPr marL="285750" indent="-285750" defTabSz="385763">
              <a:spcBef>
                <a:spcPts val="254"/>
              </a:spcBef>
              <a:buFont typeface="Arial"/>
              <a:buChar char="•"/>
              <a:defRPr/>
            </a:pPr>
            <a:r>
              <a:rPr lang="en-US" dirty="0">
                <a:latin typeface="Open Sans"/>
                <a:ea typeface="Open Sans"/>
                <a:cs typeface="Open Sans"/>
              </a:rPr>
              <a:t>Key strengths, weaknesses, and opportunities to accelerate growth</a:t>
            </a:r>
          </a:p>
          <a:p>
            <a:pPr marL="285750" indent="-285750" defTabSz="385763">
              <a:spcBef>
                <a:spcPts val="254"/>
              </a:spcBef>
              <a:buFont typeface="Arial"/>
              <a:buChar char="•"/>
              <a:defRPr/>
            </a:pPr>
            <a:r>
              <a:rPr lang="en-US" dirty="0">
                <a:latin typeface="Open Sans"/>
                <a:ea typeface="Open Sans"/>
                <a:cs typeface="Open Sans"/>
              </a:rPr>
              <a:t>Key Influencers and collaboration patterns</a:t>
            </a:r>
          </a:p>
          <a:p>
            <a:pPr marL="285750" indent="-285750" defTabSz="385763">
              <a:spcBef>
                <a:spcPts val="254"/>
              </a:spcBef>
              <a:buFont typeface="Arial"/>
              <a:buChar char="•"/>
              <a:defRPr/>
            </a:pPr>
            <a:r>
              <a:rPr lang="en-US" dirty="0">
                <a:latin typeface="Open Sans"/>
                <a:ea typeface="Open Sans"/>
                <a:cs typeface="Open Sans"/>
              </a:rPr>
              <a:t>Top Ideas on risks and impact opportunities</a:t>
            </a:r>
          </a:p>
          <a:p>
            <a:pPr marL="285750" indent="-285750" defTabSz="385763">
              <a:spcBef>
                <a:spcPts val="254"/>
              </a:spcBef>
              <a:buFont typeface="Arial"/>
              <a:buChar char="•"/>
              <a:defRPr/>
            </a:pPr>
            <a:endParaRPr lang="en-US" dirty="0">
              <a:latin typeface="Open Sans"/>
              <a:ea typeface="Open Sans"/>
              <a:cs typeface="Open Sans"/>
            </a:endParaRPr>
          </a:p>
        </p:txBody>
      </p:sp>
      <p:sp>
        <p:nvSpPr>
          <p:cNvPr id="2" name="Rectangle 1">
            <a:extLst>
              <a:ext uri="{FF2B5EF4-FFF2-40B4-BE49-F238E27FC236}">
                <a16:creationId xmlns:a16="http://schemas.microsoft.com/office/drawing/2014/main" id="{1ECF69B6-46E8-4DC5-B2F7-90419B75BA41}"/>
              </a:ext>
            </a:extLst>
          </p:cNvPr>
          <p:cNvSpPr/>
          <p:nvPr/>
        </p:nvSpPr>
        <p:spPr>
          <a:xfrm>
            <a:off x="6922621" y="2099190"/>
            <a:ext cx="4275457" cy="3139321"/>
          </a:xfrm>
          <a:prstGeom prst="rect">
            <a:avLst/>
          </a:prstGeom>
        </p:spPr>
        <p:txBody>
          <a:bodyPr wrap="square" lIns="91440" tIns="45720" rIns="91440" bIns="45720" anchor="t">
            <a:spAutoFit/>
          </a:bodyPr>
          <a:lstStyle/>
          <a:p>
            <a:r>
              <a:rPr lang="en-US" b="1" dirty="0">
                <a:latin typeface="Open Sans"/>
                <a:ea typeface="Open Sans"/>
                <a:cs typeface="Open Sans"/>
              </a:rPr>
              <a:t>Touches the following areas:</a:t>
            </a:r>
          </a:p>
          <a:p>
            <a:pPr indent="-171450">
              <a:buFont typeface="Arial" panose="020B0604020202020204" pitchFamily="34" charset="0"/>
              <a:buChar char="•"/>
            </a:pPr>
            <a:r>
              <a:rPr lang="en-US" dirty="0">
                <a:latin typeface="Open Sans"/>
                <a:ea typeface="Open Sans"/>
                <a:cs typeface="Open Sans"/>
              </a:rPr>
              <a:t>Company direction &amp; brand</a:t>
            </a:r>
          </a:p>
          <a:p>
            <a:pPr indent="-171450">
              <a:buFont typeface="Arial" panose="020B0604020202020204" pitchFamily="34" charset="0"/>
              <a:buChar char="•"/>
            </a:pPr>
            <a:r>
              <a:rPr lang="en-US" dirty="0">
                <a:latin typeface="Open Sans"/>
                <a:ea typeface="Open Sans"/>
                <a:cs typeface="Open Sans"/>
              </a:rPr>
              <a:t>Performance &amp; accountability</a:t>
            </a:r>
          </a:p>
          <a:p>
            <a:pPr indent="-171450">
              <a:buFont typeface="Arial" panose="020B0604020202020204" pitchFamily="34" charset="0"/>
              <a:buChar char="•"/>
            </a:pPr>
            <a:r>
              <a:rPr lang="en-US" dirty="0">
                <a:latin typeface="Open Sans"/>
                <a:ea typeface="Open Sans"/>
                <a:cs typeface="Open Sans"/>
              </a:rPr>
              <a:t>Operational effectiveness</a:t>
            </a:r>
          </a:p>
          <a:p>
            <a:pPr indent="-171450">
              <a:buFont typeface="Arial" panose="020B0604020202020204" pitchFamily="34" charset="0"/>
              <a:buChar char="•"/>
            </a:pPr>
            <a:r>
              <a:rPr lang="en-US" dirty="0">
                <a:latin typeface="Open Sans"/>
                <a:ea typeface="Open Sans"/>
                <a:cs typeface="Open Sans"/>
              </a:rPr>
              <a:t>Leadership</a:t>
            </a:r>
          </a:p>
          <a:p>
            <a:pPr indent="-171450">
              <a:buFont typeface="Arial" panose="020B0604020202020204" pitchFamily="34" charset="0"/>
              <a:buChar char="•"/>
            </a:pPr>
            <a:r>
              <a:rPr lang="en-US" dirty="0">
                <a:latin typeface="Open Sans"/>
                <a:ea typeface="Open Sans"/>
                <a:cs typeface="Open Sans"/>
              </a:rPr>
              <a:t>Capabilities</a:t>
            </a:r>
          </a:p>
          <a:p>
            <a:pPr indent="-171450">
              <a:buFont typeface="Arial" panose="020B0604020202020204" pitchFamily="34" charset="0"/>
              <a:buChar char="•"/>
            </a:pPr>
            <a:r>
              <a:rPr lang="en-US" dirty="0">
                <a:latin typeface="Open Sans"/>
                <a:ea typeface="Open Sans"/>
                <a:cs typeface="Open Sans"/>
              </a:rPr>
              <a:t>Culture</a:t>
            </a:r>
          </a:p>
          <a:p>
            <a:pPr indent="-171450">
              <a:buFont typeface="Arial" panose="020B0604020202020204" pitchFamily="34" charset="0"/>
              <a:buChar char="•"/>
            </a:pPr>
            <a:r>
              <a:rPr lang="en-US" dirty="0">
                <a:latin typeface="Open Sans"/>
                <a:ea typeface="Open Sans"/>
                <a:cs typeface="Open Sans"/>
              </a:rPr>
              <a:t>Org structure</a:t>
            </a:r>
          </a:p>
          <a:p>
            <a:pPr indent="-171450">
              <a:buFont typeface="Arial" panose="020B0604020202020204" pitchFamily="34" charset="0"/>
              <a:buChar char="•"/>
            </a:pPr>
            <a:r>
              <a:rPr lang="en-US" dirty="0">
                <a:latin typeface="Open Sans"/>
                <a:ea typeface="Open Sans"/>
                <a:cs typeface="Open Sans"/>
              </a:rPr>
              <a:t>Engagement</a:t>
            </a:r>
          </a:p>
          <a:p>
            <a:pPr indent="-171450">
              <a:buFont typeface="Arial" panose="020B0604020202020204" pitchFamily="34" charset="0"/>
              <a:buChar char="•"/>
            </a:pPr>
            <a:r>
              <a:rPr lang="en-US" dirty="0">
                <a:latin typeface="Open Sans"/>
                <a:ea typeface="Open Sans"/>
                <a:cs typeface="Open Sans"/>
              </a:rPr>
              <a:t>Communication</a:t>
            </a:r>
          </a:p>
          <a:p>
            <a:pPr indent="-171450">
              <a:buFont typeface="Arial" panose="020B0604020202020204" pitchFamily="34" charset="0"/>
              <a:buChar char="•"/>
            </a:pPr>
            <a:r>
              <a:rPr lang="en-US" dirty="0">
                <a:latin typeface="Open Sans"/>
                <a:ea typeface="Open Sans"/>
                <a:cs typeface="Open Sans"/>
              </a:rPr>
              <a:t>Collaboration</a:t>
            </a:r>
          </a:p>
        </p:txBody>
      </p:sp>
      <p:sp>
        <p:nvSpPr>
          <p:cNvPr id="3" name="Isosceles Triangle 2">
            <a:extLst>
              <a:ext uri="{FF2B5EF4-FFF2-40B4-BE49-F238E27FC236}">
                <a16:creationId xmlns:a16="http://schemas.microsoft.com/office/drawing/2014/main" id="{40D34AAA-1599-48AF-8F8E-4F74FA226FCF}"/>
              </a:ext>
            </a:extLst>
          </p:cNvPr>
          <p:cNvSpPr/>
          <p:nvPr/>
        </p:nvSpPr>
        <p:spPr>
          <a:xfrm rot="5400000">
            <a:off x="5108483" y="3587848"/>
            <a:ext cx="1875865" cy="146237"/>
          </a:xfrm>
          <a:prstGeom prst="triangle">
            <a:avLst/>
          </a:prstGeom>
          <a:solidFill>
            <a:srgbClr val="41910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sp>
        <p:nvSpPr>
          <p:cNvPr id="7" name="Google Shape;99;p21">
            <a:extLst>
              <a:ext uri="{FF2B5EF4-FFF2-40B4-BE49-F238E27FC236}">
                <a16:creationId xmlns:a16="http://schemas.microsoft.com/office/drawing/2014/main" id="{114941D8-F7EF-486A-9E65-2D5E79C51255}"/>
              </a:ext>
            </a:extLst>
          </p:cNvPr>
          <p:cNvSpPr txBox="1">
            <a:spLocks noGrp="1"/>
          </p:cNvSpPr>
          <p:nvPr>
            <p:ph type="sldNum" idx="12"/>
          </p:nvPr>
        </p:nvSpPr>
        <p:spPr>
          <a:xfrm>
            <a:off x="10363201" y="5645593"/>
            <a:ext cx="285751" cy="294017"/>
          </a:xfrm>
          <a:prstGeom prst="rect">
            <a:avLst/>
          </a:prstGeom>
          <a:noFill/>
          <a:ln>
            <a:noFill/>
          </a:ln>
        </p:spPr>
        <p:txBody>
          <a:bodyPr spcFirstLastPara="1" wrap="square" lIns="91425" tIns="91425" rIns="91425" bIns="91425" anchor="ctr" anchorCtr="0">
            <a:noAutofit/>
          </a:bodyPr>
          <a:lstStyle/>
          <a:p>
            <a:fld id="{00000000-1234-1234-1234-123412341234}" type="slidenum">
              <a:rPr lang="ru"/>
              <a:pPr/>
              <a:t>2</a:t>
            </a:fld>
            <a:endParaRPr dirty="0"/>
          </a:p>
        </p:txBody>
      </p:sp>
      <p:sp>
        <p:nvSpPr>
          <p:cNvPr id="8" name="slide_title">
            <a:extLst>
              <a:ext uri="{FF2B5EF4-FFF2-40B4-BE49-F238E27FC236}">
                <a16:creationId xmlns:a16="http://schemas.microsoft.com/office/drawing/2014/main" id="{63DAAD95-CC56-4C3A-8C96-2C7DA23BBF25}"/>
              </a:ext>
            </a:extLst>
          </p:cNvPr>
          <p:cNvSpPr txBox="1"/>
          <p:nvPr/>
        </p:nvSpPr>
        <p:spPr>
          <a:xfrm>
            <a:off x="2581938" y="276197"/>
            <a:ext cx="8307640" cy="400110"/>
          </a:xfrm>
          <a:prstGeom prst="rect">
            <a:avLst/>
          </a:prstGeom>
          <a:noFill/>
        </p:spPr>
        <p:txBody>
          <a:bodyPr wrap="square" lIns="91440" tIns="45720" rIns="91440" bIns="45720" rtlCol="0" anchor="t">
            <a:spAutoFit/>
          </a:bodyPr>
          <a:lstStyle/>
          <a:p>
            <a:r>
              <a:rPr lang="en-US" sz="2000" dirty="0">
                <a:latin typeface="Open Sans"/>
                <a:ea typeface="Open Sans"/>
                <a:cs typeface="Segoe UI Semibold"/>
              </a:rPr>
              <a:t>Reminder: Objective of Organizational Health Survey</a:t>
            </a:r>
          </a:p>
        </p:txBody>
      </p:sp>
    </p:spTree>
    <p:extLst>
      <p:ext uri="{BB962C8B-B14F-4D97-AF65-F5344CB8AC3E}">
        <p14:creationId xmlns:p14="http://schemas.microsoft.com/office/powerpoint/2010/main" val="386308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0FE097-7F80-49FB-B7AA-F34058D66241}"/>
              </a:ext>
            </a:extLst>
          </p:cNvPr>
          <p:cNvSpPr>
            <a:spLocks noGrp="1"/>
          </p:cNvSpPr>
          <p:nvPr>
            <p:ph type="sldNum" idx="12"/>
          </p:nvPr>
        </p:nvSpPr>
        <p:spPr/>
        <p:txBody>
          <a:bodyPr/>
          <a:lstStyle/>
          <a:p>
            <a:fld id="{00000000-1234-1234-1234-123412341234}" type="slidenum">
              <a:rPr lang="ru" smtClean="0"/>
              <a:pPr/>
              <a:t>3</a:t>
            </a:fld>
            <a:endParaRPr lang="ru"/>
          </a:p>
        </p:txBody>
      </p:sp>
      <p:sp>
        <p:nvSpPr>
          <p:cNvPr id="31" name="Title 2">
            <a:extLst>
              <a:ext uri="{FF2B5EF4-FFF2-40B4-BE49-F238E27FC236}">
                <a16:creationId xmlns:a16="http://schemas.microsoft.com/office/drawing/2014/main" id="{71D20B6A-4EA4-4FA0-ABDA-FF0DE70D49E5}"/>
              </a:ext>
            </a:extLst>
          </p:cNvPr>
          <p:cNvSpPr txBox="1">
            <a:spLocks/>
          </p:cNvSpPr>
          <p:nvPr/>
        </p:nvSpPr>
        <p:spPr>
          <a:xfrm>
            <a:off x="2777806" y="1286076"/>
            <a:ext cx="7598186" cy="438744"/>
          </a:xfrm>
          <a:prstGeom prst="rect">
            <a:avLst/>
          </a:prstGeom>
          <a:noFill/>
          <a:ln>
            <a:noFill/>
          </a:ln>
        </p:spPr>
        <p:txBody>
          <a:bodyPr spcFirstLastPara="1" vert="horz" wrap="square" lIns="38576" tIns="19289" rIns="38576" bIns="19289" rtlCol="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3000"/>
              <a:buFont typeface="Open Sans"/>
              <a:buNone/>
              <a:defRPr sz="4500" b="1" i="0" u="none" strike="noStrike" cap="none">
                <a:solidFill>
                  <a:srgbClr val="434343"/>
                </a:solidFill>
                <a:latin typeface="Open Sans"/>
                <a:ea typeface="Open Sans"/>
                <a:cs typeface="Open Sans"/>
                <a:sym typeface="Open Sans"/>
              </a:defRPr>
            </a:lvl1pPr>
            <a:lvl2pPr marR="0" lvl="1"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3000"/>
              <a:buFont typeface="Raleway"/>
              <a:buNone/>
              <a:defRPr sz="3000" b="1" i="0" u="none" strike="noStrike" cap="none">
                <a:solidFill>
                  <a:schemeClr val="lt1"/>
                </a:solidFill>
                <a:latin typeface="Raleway"/>
                <a:ea typeface="Raleway"/>
                <a:cs typeface="Raleway"/>
                <a:sym typeface="Raleway"/>
              </a:defRPr>
            </a:lvl9pPr>
          </a:lstStyle>
          <a:p>
            <a:pPr algn="l" defTabSz="385763">
              <a:spcBef>
                <a:spcPts val="254"/>
              </a:spcBef>
              <a:buClr>
                <a:srgbClr val="000000"/>
              </a:buClr>
            </a:pPr>
            <a:r>
              <a:rPr lang="en-US" sz="1600" dirty="0">
                <a:solidFill>
                  <a:schemeClr val="tx1"/>
                </a:solidFill>
                <a:latin typeface="+mj-lt"/>
                <a:cs typeface="Arial"/>
                <a:sym typeface="Arial"/>
              </a:rPr>
              <a:t>Comprehensive coverage of topics that drive high-performance</a:t>
            </a:r>
          </a:p>
        </p:txBody>
      </p:sp>
      <p:grpSp>
        <p:nvGrpSpPr>
          <p:cNvPr id="39" name="Group 3">
            <a:extLst>
              <a:ext uri="{FF2B5EF4-FFF2-40B4-BE49-F238E27FC236}">
                <a16:creationId xmlns:a16="http://schemas.microsoft.com/office/drawing/2014/main" id="{DF1DBF13-11ED-4E9D-886C-2B9ED33B709E}"/>
              </a:ext>
            </a:extLst>
          </p:cNvPr>
          <p:cNvGrpSpPr>
            <a:grpSpLocks noChangeAspect="1"/>
          </p:cNvGrpSpPr>
          <p:nvPr/>
        </p:nvGrpSpPr>
        <p:grpSpPr bwMode="auto">
          <a:xfrm>
            <a:off x="1789114" y="1885950"/>
            <a:ext cx="8574086" cy="3735388"/>
            <a:chOff x="167" y="648"/>
            <a:chExt cx="5264" cy="2353"/>
          </a:xfrm>
        </p:grpSpPr>
        <p:sp>
          <p:nvSpPr>
            <p:cNvPr id="40" name="AutoShape 2">
              <a:extLst>
                <a:ext uri="{FF2B5EF4-FFF2-40B4-BE49-F238E27FC236}">
                  <a16:creationId xmlns:a16="http://schemas.microsoft.com/office/drawing/2014/main" id="{2A5FEB1C-CD74-44A9-9658-0B501A26C2BC}"/>
                </a:ext>
              </a:extLst>
            </p:cNvPr>
            <p:cNvSpPr>
              <a:spLocks noChangeAspect="1" noChangeArrowheads="1" noTextEdit="1"/>
            </p:cNvSpPr>
            <p:nvPr/>
          </p:nvSpPr>
          <p:spPr bwMode="auto">
            <a:xfrm>
              <a:off x="168" y="648"/>
              <a:ext cx="5263" cy="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1" name="Group 204">
              <a:extLst>
                <a:ext uri="{FF2B5EF4-FFF2-40B4-BE49-F238E27FC236}">
                  <a16:creationId xmlns:a16="http://schemas.microsoft.com/office/drawing/2014/main" id="{9C8C1459-FBD9-4D58-BB4D-DF887E86BE34}"/>
                </a:ext>
              </a:extLst>
            </p:cNvPr>
            <p:cNvGrpSpPr>
              <a:grpSpLocks/>
            </p:cNvGrpSpPr>
            <p:nvPr/>
          </p:nvGrpSpPr>
          <p:grpSpPr bwMode="auto">
            <a:xfrm>
              <a:off x="167" y="653"/>
              <a:ext cx="4365" cy="2321"/>
              <a:chOff x="167" y="653"/>
              <a:chExt cx="4365" cy="2321"/>
            </a:xfrm>
          </p:grpSpPr>
          <p:sp>
            <p:nvSpPr>
              <p:cNvPr id="110" name="Line 4">
                <a:extLst>
                  <a:ext uri="{FF2B5EF4-FFF2-40B4-BE49-F238E27FC236}">
                    <a16:creationId xmlns:a16="http://schemas.microsoft.com/office/drawing/2014/main" id="{543E8E9C-B2A0-485B-86DE-9F0152B9186F}"/>
                  </a:ext>
                </a:extLst>
              </p:cNvPr>
              <p:cNvSpPr>
                <a:spLocks noChangeShapeType="1"/>
              </p:cNvSpPr>
              <p:nvPr/>
            </p:nvSpPr>
            <p:spPr bwMode="auto">
              <a:xfrm>
                <a:off x="207" y="912"/>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5">
                <a:extLst>
                  <a:ext uri="{FF2B5EF4-FFF2-40B4-BE49-F238E27FC236}">
                    <a16:creationId xmlns:a16="http://schemas.microsoft.com/office/drawing/2014/main" id="{37D9111D-20BD-46DE-BBC3-907E975FF584}"/>
                  </a:ext>
                </a:extLst>
              </p:cNvPr>
              <p:cNvSpPr>
                <a:spLocks noChangeShapeType="1"/>
              </p:cNvSpPr>
              <p:nvPr/>
            </p:nvSpPr>
            <p:spPr bwMode="auto">
              <a:xfrm>
                <a:off x="207" y="995"/>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6">
                <a:extLst>
                  <a:ext uri="{FF2B5EF4-FFF2-40B4-BE49-F238E27FC236}">
                    <a16:creationId xmlns:a16="http://schemas.microsoft.com/office/drawing/2014/main" id="{6908B265-A282-4B8F-950F-DB18C5B8F41A}"/>
                  </a:ext>
                </a:extLst>
              </p:cNvPr>
              <p:cNvSpPr>
                <a:spLocks noChangeShapeType="1"/>
              </p:cNvSpPr>
              <p:nvPr/>
            </p:nvSpPr>
            <p:spPr bwMode="auto">
              <a:xfrm>
                <a:off x="207" y="1149"/>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7">
                <a:extLst>
                  <a:ext uri="{FF2B5EF4-FFF2-40B4-BE49-F238E27FC236}">
                    <a16:creationId xmlns:a16="http://schemas.microsoft.com/office/drawing/2014/main" id="{20DD3562-46F0-4E6C-BA6C-DB53096E7339}"/>
                  </a:ext>
                </a:extLst>
              </p:cNvPr>
              <p:cNvSpPr>
                <a:spLocks noChangeShapeType="1"/>
              </p:cNvSpPr>
              <p:nvPr/>
            </p:nvSpPr>
            <p:spPr bwMode="auto">
              <a:xfrm>
                <a:off x="207" y="1232"/>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
                <a:extLst>
                  <a:ext uri="{FF2B5EF4-FFF2-40B4-BE49-F238E27FC236}">
                    <a16:creationId xmlns:a16="http://schemas.microsoft.com/office/drawing/2014/main" id="{8103476A-4147-4D59-BA97-78E7DA9D3716}"/>
                  </a:ext>
                </a:extLst>
              </p:cNvPr>
              <p:cNvSpPr>
                <a:spLocks noChangeShapeType="1"/>
              </p:cNvSpPr>
              <p:nvPr/>
            </p:nvSpPr>
            <p:spPr bwMode="auto">
              <a:xfrm>
                <a:off x="207" y="1315"/>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9">
                <a:extLst>
                  <a:ext uri="{FF2B5EF4-FFF2-40B4-BE49-F238E27FC236}">
                    <a16:creationId xmlns:a16="http://schemas.microsoft.com/office/drawing/2014/main" id="{E830A461-9D96-4939-A504-C283D9F785DE}"/>
                  </a:ext>
                </a:extLst>
              </p:cNvPr>
              <p:cNvSpPr>
                <a:spLocks noChangeShapeType="1"/>
              </p:cNvSpPr>
              <p:nvPr/>
            </p:nvSpPr>
            <p:spPr bwMode="auto">
              <a:xfrm>
                <a:off x="207" y="1469"/>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0">
                <a:extLst>
                  <a:ext uri="{FF2B5EF4-FFF2-40B4-BE49-F238E27FC236}">
                    <a16:creationId xmlns:a16="http://schemas.microsoft.com/office/drawing/2014/main" id="{B0BAA037-37F0-4D36-B739-46CAAAA99BF7}"/>
                  </a:ext>
                </a:extLst>
              </p:cNvPr>
              <p:cNvSpPr>
                <a:spLocks noChangeShapeType="1"/>
              </p:cNvSpPr>
              <p:nvPr/>
            </p:nvSpPr>
            <p:spPr bwMode="auto">
              <a:xfrm>
                <a:off x="207" y="1623"/>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
                <a:extLst>
                  <a:ext uri="{FF2B5EF4-FFF2-40B4-BE49-F238E27FC236}">
                    <a16:creationId xmlns:a16="http://schemas.microsoft.com/office/drawing/2014/main" id="{AAB75A29-AD4D-4EB8-A5D9-400EF4AE8D4B}"/>
                  </a:ext>
                </a:extLst>
              </p:cNvPr>
              <p:cNvSpPr>
                <a:spLocks noChangeShapeType="1"/>
              </p:cNvSpPr>
              <p:nvPr/>
            </p:nvSpPr>
            <p:spPr bwMode="auto">
              <a:xfrm>
                <a:off x="210" y="826"/>
                <a:ext cx="0" cy="88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2">
                <a:extLst>
                  <a:ext uri="{FF2B5EF4-FFF2-40B4-BE49-F238E27FC236}">
                    <a16:creationId xmlns:a16="http://schemas.microsoft.com/office/drawing/2014/main" id="{448CE439-8CCE-43CE-8498-BEF89F55B7CE}"/>
                  </a:ext>
                </a:extLst>
              </p:cNvPr>
              <p:cNvSpPr>
                <a:spLocks noChangeShapeType="1"/>
              </p:cNvSpPr>
              <p:nvPr/>
            </p:nvSpPr>
            <p:spPr bwMode="auto">
              <a:xfrm>
                <a:off x="1009" y="826"/>
                <a:ext cx="0" cy="88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3">
                <a:extLst>
                  <a:ext uri="{FF2B5EF4-FFF2-40B4-BE49-F238E27FC236}">
                    <a16:creationId xmlns:a16="http://schemas.microsoft.com/office/drawing/2014/main" id="{8125FF16-DB0D-45CA-8402-7A69D883FDC9}"/>
                  </a:ext>
                </a:extLst>
              </p:cNvPr>
              <p:cNvSpPr>
                <a:spLocks noChangeShapeType="1"/>
              </p:cNvSpPr>
              <p:nvPr/>
            </p:nvSpPr>
            <p:spPr bwMode="auto">
              <a:xfrm>
                <a:off x="207" y="829"/>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4">
                <a:extLst>
                  <a:ext uri="{FF2B5EF4-FFF2-40B4-BE49-F238E27FC236}">
                    <a16:creationId xmlns:a16="http://schemas.microsoft.com/office/drawing/2014/main" id="{7A32FD48-9CA2-4BAC-A850-E8974B307F81}"/>
                  </a:ext>
                </a:extLst>
              </p:cNvPr>
              <p:cNvSpPr>
                <a:spLocks noChangeShapeType="1"/>
              </p:cNvSpPr>
              <p:nvPr/>
            </p:nvSpPr>
            <p:spPr bwMode="auto">
              <a:xfrm>
                <a:off x="207" y="1706"/>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5">
                <a:extLst>
                  <a:ext uri="{FF2B5EF4-FFF2-40B4-BE49-F238E27FC236}">
                    <a16:creationId xmlns:a16="http://schemas.microsoft.com/office/drawing/2014/main" id="{2DD094EA-93DC-4CBD-B2B7-F73797BD4983}"/>
                  </a:ext>
                </a:extLst>
              </p:cNvPr>
              <p:cNvSpPr>
                <a:spLocks noChangeArrowheads="1"/>
              </p:cNvSpPr>
              <p:nvPr/>
            </p:nvSpPr>
            <p:spPr bwMode="auto">
              <a:xfrm>
                <a:off x="214" y="83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22" name="Rectangle 16">
                <a:extLst>
                  <a:ext uri="{FF2B5EF4-FFF2-40B4-BE49-F238E27FC236}">
                    <a16:creationId xmlns:a16="http://schemas.microsoft.com/office/drawing/2014/main" id="{3EA8A79E-73A6-4972-8C4B-D865E7B4D93E}"/>
                  </a:ext>
                </a:extLst>
              </p:cNvPr>
              <p:cNvSpPr>
                <a:spLocks noChangeArrowheads="1"/>
              </p:cNvSpPr>
              <p:nvPr/>
            </p:nvSpPr>
            <p:spPr bwMode="auto">
              <a:xfrm>
                <a:off x="291" y="832"/>
                <a:ext cx="5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Clearly understood</a:t>
                </a:r>
                <a:endParaRPr lang="en-US" altLang="en-US" dirty="0"/>
              </a:p>
            </p:txBody>
          </p:sp>
          <p:sp>
            <p:nvSpPr>
              <p:cNvPr id="123" name="Rectangle 17">
                <a:extLst>
                  <a:ext uri="{FF2B5EF4-FFF2-40B4-BE49-F238E27FC236}">
                    <a16:creationId xmlns:a16="http://schemas.microsoft.com/office/drawing/2014/main" id="{2D7C16F4-4D28-429A-B035-407DFBE2B9E0}"/>
                  </a:ext>
                </a:extLst>
              </p:cNvPr>
              <p:cNvSpPr>
                <a:spLocks noChangeArrowheads="1"/>
              </p:cNvSpPr>
              <p:nvPr/>
            </p:nvSpPr>
            <p:spPr bwMode="auto">
              <a:xfrm>
                <a:off x="214" y="91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24" name="Rectangle 18">
                <a:extLst>
                  <a:ext uri="{FF2B5EF4-FFF2-40B4-BE49-F238E27FC236}">
                    <a16:creationId xmlns:a16="http://schemas.microsoft.com/office/drawing/2014/main" id="{2D5FC017-C5A3-4C18-9BAE-E54A35CBA5C2}"/>
                  </a:ext>
                </a:extLst>
              </p:cNvPr>
              <p:cNvSpPr>
                <a:spLocks noChangeArrowheads="1"/>
              </p:cNvSpPr>
              <p:nvPr/>
            </p:nvSpPr>
            <p:spPr bwMode="auto">
              <a:xfrm>
                <a:off x="291" y="915"/>
                <a:ext cx="6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Strong industry image</a:t>
                </a:r>
                <a:endParaRPr lang="en-US" altLang="en-US"/>
              </a:p>
            </p:txBody>
          </p:sp>
          <p:sp>
            <p:nvSpPr>
              <p:cNvPr id="125" name="Rectangle 19">
                <a:extLst>
                  <a:ext uri="{FF2B5EF4-FFF2-40B4-BE49-F238E27FC236}">
                    <a16:creationId xmlns:a16="http://schemas.microsoft.com/office/drawing/2014/main" id="{1BF35E7E-CB3E-4C40-AD5F-F94545C92145}"/>
                  </a:ext>
                </a:extLst>
              </p:cNvPr>
              <p:cNvSpPr>
                <a:spLocks noChangeArrowheads="1"/>
              </p:cNvSpPr>
              <p:nvPr/>
            </p:nvSpPr>
            <p:spPr bwMode="auto">
              <a:xfrm>
                <a:off x="214" y="100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26" name="Rectangle 20">
                <a:extLst>
                  <a:ext uri="{FF2B5EF4-FFF2-40B4-BE49-F238E27FC236}">
                    <a16:creationId xmlns:a16="http://schemas.microsoft.com/office/drawing/2014/main" id="{19DEC61C-17A2-495F-86E5-5B3E1D1E876D}"/>
                  </a:ext>
                </a:extLst>
              </p:cNvPr>
              <p:cNvSpPr>
                <a:spLocks noChangeArrowheads="1"/>
              </p:cNvSpPr>
              <p:nvPr/>
            </p:nvSpPr>
            <p:spPr bwMode="auto">
              <a:xfrm>
                <a:off x="291" y="1000"/>
                <a:ext cx="7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Makes strategic tradeoff </a:t>
                </a:r>
                <a:endParaRPr lang="en-US" altLang="en-US" dirty="0"/>
              </a:p>
            </p:txBody>
          </p:sp>
          <p:sp>
            <p:nvSpPr>
              <p:cNvPr id="127" name="Rectangle 21">
                <a:extLst>
                  <a:ext uri="{FF2B5EF4-FFF2-40B4-BE49-F238E27FC236}">
                    <a16:creationId xmlns:a16="http://schemas.microsoft.com/office/drawing/2014/main" id="{8CAEC002-C48A-42EA-8601-D94EB0B9C341}"/>
                  </a:ext>
                </a:extLst>
              </p:cNvPr>
              <p:cNvSpPr>
                <a:spLocks noChangeArrowheads="1"/>
              </p:cNvSpPr>
              <p:nvPr/>
            </p:nvSpPr>
            <p:spPr bwMode="auto">
              <a:xfrm>
                <a:off x="291" y="1074"/>
                <a:ext cx="2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choices</a:t>
                </a:r>
                <a:endParaRPr lang="en-US" altLang="en-US" dirty="0"/>
              </a:p>
            </p:txBody>
          </p:sp>
          <p:sp>
            <p:nvSpPr>
              <p:cNvPr id="128" name="Rectangle 22">
                <a:extLst>
                  <a:ext uri="{FF2B5EF4-FFF2-40B4-BE49-F238E27FC236}">
                    <a16:creationId xmlns:a16="http://schemas.microsoft.com/office/drawing/2014/main" id="{F01D8C18-D92C-4764-B6AC-168CAE9F3935}"/>
                  </a:ext>
                </a:extLst>
              </p:cNvPr>
              <p:cNvSpPr>
                <a:spLocks noChangeArrowheads="1"/>
              </p:cNvSpPr>
              <p:nvPr/>
            </p:nvSpPr>
            <p:spPr bwMode="auto">
              <a:xfrm>
                <a:off x="214" y="115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29" name="Rectangle 23">
                <a:extLst>
                  <a:ext uri="{FF2B5EF4-FFF2-40B4-BE49-F238E27FC236}">
                    <a16:creationId xmlns:a16="http://schemas.microsoft.com/office/drawing/2014/main" id="{F0726053-B80A-41D9-BBEC-6F8D44323154}"/>
                  </a:ext>
                </a:extLst>
              </p:cNvPr>
              <p:cNvSpPr>
                <a:spLocks noChangeArrowheads="1"/>
              </p:cNvSpPr>
              <p:nvPr/>
            </p:nvSpPr>
            <p:spPr bwMode="auto">
              <a:xfrm>
                <a:off x="291" y="1153"/>
                <a:ext cx="4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Drives innovation</a:t>
                </a:r>
                <a:endParaRPr lang="en-US" altLang="en-US" dirty="0"/>
              </a:p>
            </p:txBody>
          </p:sp>
          <p:sp>
            <p:nvSpPr>
              <p:cNvPr id="130" name="Rectangle 24">
                <a:extLst>
                  <a:ext uri="{FF2B5EF4-FFF2-40B4-BE49-F238E27FC236}">
                    <a16:creationId xmlns:a16="http://schemas.microsoft.com/office/drawing/2014/main" id="{2C31E86C-E5E1-436A-9D77-BB3312FD960C}"/>
                  </a:ext>
                </a:extLst>
              </p:cNvPr>
              <p:cNvSpPr>
                <a:spLocks noChangeArrowheads="1"/>
              </p:cNvSpPr>
              <p:nvPr/>
            </p:nvSpPr>
            <p:spPr bwMode="auto">
              <a:xfrm>
                <a:off x="214" y="123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31" name="Rectangle 25">
                <a:extLst>
                  <a:ext uri="{FF2B5EF4-FFF2-40B4-BE49-F238E27FC236}">
                    <a16:creationId xmlns:a16="http://schemas.microsoft.com/office/drawing/2014/main" id="{F00906E7-998C-4ECA-95F6-F3218023D899}"/>
                  </a:ext>
                </a:extLst>
              </p:cNvPr>
              <p:cNvSpPr>
                <a:spLocks noChangeArrowheads="1"/>
              </p:cNvSpPr>
              <p:nvPr/>
            </p:nvSpPr>
            <p:spPr bwMode="auto">
              <a:xfrm>
                <a:off x="291" y="1236"/>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Confidence in success</a:t>
                </a:r>
                <a:endParaRPr lang="en-US" altLang="en-US"/>
              </a:p>
            </p:txBody>
          </p:sp>
          <p:sp>
            <p:nvSpPr>
              <p:cNvPr id="132" name="Rectangle 26">
                <a:extLst>
                  <a:ext uri="{FF2B5EF4-FFF2-40B4-BE49-F238E27FC236}">
                    <a16:creationId xmlns:a16="http://schemas.microsoft.com/office/drawing/2014/main" id="{40B0D3DB-53A6-45D5-A80B-3F76DF8B45C0}"/>
                  </a:ext>
                </a:extLst>
              </p:cNvPr>
              <p:cNvSpPr>
                <a:spLocks noChangeArrowheads="1"/>
              </p:cNvSpPr>
              <p:nvPr/>
            </p:nvSpPr>
            <p:spPr bwMode="auto">
              <a:xfrm>
                <a:off x="214" y="131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33" name="Rectangle 27">
                <a:extLst>
                  <a:ext uri="{FF2B5EF4-FFF2-40B4-BE49-F238E27FC236}">
                    <a16:creationId xmlns:a16="http://schemas.microsoft.com/office/drawing/2014/main" id="{1D2C06CF-4391-4771-B14C-78BA6454A29D}"/>
                  </a:ext>
                </a:extLst>
              </p:cNvPr>
              <p:cNvSpPr>
                <a:spLocks noChangeArrowheads="1"/>
              </p:cNvSpPr>
              <p:nvPr/>
            </p:nvSpPr>
            <p:spPr bwMode="auto">
              <a:xfrm>
                <a:off x="291" y="1319"/>
                <a:ext cx="55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Effective customer </a:t>
                </a:r>
                <a:endParaRPr lang="en-US" altLang="en-US"/>
              </a:p>
            </p:txBody>
          </p:sp>
          <p:sp>
            <p:nvSpPr>
              <p:cNvPr id="134" name="Rectangle 28">
                <a:extLst>
                  <a:ext uri="{FF2B5EF4-FFF2-40B4-BE49-F238E27FC236}">
                    <a16:creationId xmlns:a16="http://schemas.microsoft.com/office/drawing/2014/main" id="{3085CD4D-0996-4B4C-8A47-81ED83BCC236}"/>
                  </a:ext>
                </a:extLst>
              </p:cNvPr>
              <p:cNvSpPr>
                <a:spLocks noChangeArrowheads="1"/>
              </p:cNvSpPr>
              <p:nvPr/>
            </p:nvSpPr>
            <p:spPr bwMode="auto">
              <a:xfrm>
                <a:off x="291" y="1394"/>
                <a:ext cx="2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support</a:t>
                </a:r>
                <a:endParaRPr lang="en-US" altLang="en-US" dirty="0"/>
              </a:p>
            </p:txBody>
          </p:sp>
          <p:sp>
            <p:nvSpPr>
              <p:cNvPr id="141" name="Line 35">
                <a:extLst>
                  <a:ext uri="{FF2B5EF4-FFF2-40B4-BE49-F238E27FC236}">
                    <a16:creationId xmlns:a16="http://schemas.microsoft.com/office/drawing/2014/main" id="{7C59983B-A2CE-4A65-828B-BAD4EEB1D11A}"/>
                  </a:ext>
                </a:extLst>
              </p:cNvPr>
              <p:cNvSpPr>
                <a:spLocks noChangeShapeType="1"/>
              </p:cNvSpPr>
              <p:nvPr/>
            </p:nvSpPr>
            <p:spPr bwMode="auto">
              <a:xfrm>
                <a:off x="2502" y="910"/>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36">
                <a:extLst>
                  <a:ext uri="{FF2B5EF4-FFF2-40B4-BE49-F238E27FC236}">
                    <a16:creationId xmlns:a16="http://schemas.microsoft.com/office/drawing/2014/main" id="{1CB4F3CE-BB0A-4708-923A-34D6FDCAADBE}"/>
                  </a:ext>
                </a:extLst>
              </p:cNvPr>
              <p:cNvSpPr>
                <a:spLocks noChangeShapeType="1"/>
              </p:cNvSpPr>
              <p:nvPr/>
            </p:nvSpPr>
            <p:spPr bwMode="auto">
              <a:xfrm>
                <a:off x="2502" y="1064"/>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37">
                <a:extLst>
                  <a:ext uri="{FF2B5EF4-FFF2-40B4-BE49-F238E27FC236}">
                    <a16:creationId xmlns:a16="http://schemas.microsoft.com/office/drawing/2014/main" id="{6F42DAD5-6D9F-4C77-A205-AED130BAFF50}"/>
                  </a:ext>
                </a:extLst>
              </p:cNvPr>
              <p:cNvSpPr>
                <a:spLocks noChangeShapeType="1"/>
              </p:cNvSpPr>
              <p:nvPr/>
            </p:nvSpPr>
            <p:spPr bwMode="auto">
              <a:xfrm>
                <a:off x="2502" y="1147"/>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38">
                <a:extLst>
                  <a:ext uri="{FF2B5EF4-FFF2-40B4-BE49-F238E27FC236}">
                    <a16:creationId xmlns:a16="http://schemas.microsoft.com/office/drawing/2014/main" id="{674B8AB9-820A-448F-8B85-EF5F48FE4436}"/>
                  </a:ext>
                </a:extLst>
              </p:cNvPr>
              <p:cNvSpPr>
                <a:spLocks noChangeShapeType="1"/>
              </p:cNvSpPr>
              <p:nvPr/>
            </p:nvSpPr>
            <p:spPr bwMode="auto">
              <a:xfrm>
                <a:off x="2502" y="1230"/>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39">
                <a:extLst>
                  <a:ext uri="{FF2B5EF4-FFF2-40B4-BE49-F238E27FC236}">
                    <a16:creationId xmlns:a16="http://schemas.microsoft.com/office/drawing/2014/main" id="{3EEA228B-10BC-4FAA-B07D-CA18FBD56173}"/>
                  </a:ext>
                </a:extLst>
              </p:cNvPr>
              <p:cNvSpPr>
                <a:spLocks noChangeShapeType="1"/>
              </p:cNvSpPr>
              <p:nvPr/>
            </p:nvSpPr>
            <p:spPr bwMode="auto">
              <a:xfrm>
                <a:off x="2502" y="1313"/>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40">
                <a:extLst>
                  <a:ext uri="{FF2B5EF4-FFF2-40B4-BE49-F238E27FC236}">
                    <a16:creationId xmlns:a16="http://schemas.microsoft.com/office/drawing/2014/main" id="{54A310C5-9342-44EB-8BFD-05EABD202249}"/>
                  </a:ext>
                </a:extLst>
              </p:cNvPr>
              <p:cNvSpPr>
                <a:spLocks noChangeShapeType="1"/>
              </p:cNvSpPr>
              <p:nvPr/>
            </p:nvSpPr>
            <p:spPr bwMode="auto">
              <a:xfrm>
                <a:off x="2502" y="1397"/>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41">
                <a:extLst>
                  <a:ext uri="{FF2B5EF4-FFF2-40B4-BE49-F238E27FC236}">
                    <a16:creationId xmlns:a16="http://schemas.microsoft.com/office/drawing/2014/main" id="{19C9425E-7C0E-4C42-858C-73198AA48639}"/>
                  </a:ext>
                </a:extLst>
              </p:cNvPr>
              <p:cNvSpPr>
                <a:spLocks noChangeShapeType="1"/>
              </p:cNvSpPr>
              <p:nvPr/>
            </p:nvSpPr>
            <p:spPr bwMode="auto">
              <a:xfrm>
                <a:off x="2505" y="824"/>
                <a:ext cx="0" cy="65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42">
                <a:extLst>
                  <a:ext uri="{FF2B5EF4-FFF2-40B4-BE49-F238E27FC236}">
                    <a16:creationId xmlns:a16="http://schemas.microsoft.com/office/drawing/2014/main" id="{D5060DB4-67D8-49FB-BA8C-3EF4FDEE193A}"/>
                  </a:ext>
                </a:extLst>
              </p:cNvPr>
              <p:cNvSpPr>
                <a:spLocks noChangeShapeType="1"/>
              </p:cNvSpPr>
              <p:nvPr/>
            </p:nvSpPr>
            <p:spPr bwMode="auto">
              <a:xfrm>
                <a:off x="3432" y="824"/>
                <a:ext cx="0" cy="65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43">
                <a:extLst>
                  <a:ext uri="{FF2B5EF4-FFF2-40B4-BE49-F238E27FC236}">
                    <a16:creationId xmlns:a16="http://schemas.microsoft.com/office/drawing/2014/main" id="{338F612D-775F-42EE-9E6E-D24AC8C4848F}"/>
                  </a:ext>
                </a:extLst>
              </p:cNvPr>
              <p:cNvSpPr>
                <a:spLocks noChangeShapeType="1"/>
              </p:cNvSpPr>
              <p:nvPr/>
            </p:nvSpPr>
            <p:spPr bwMode="auto">
              <a:xfrm>
                <a:off x="2502" y="827"/>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44">
                <a:extLst>
                  <a:ext uri="{FF2B5EF4-FFF2-40B4-BE49-F238E27FC236}">
                    <a16:creationId xmlns:a16="http://schemas.microsoft.com/office/drawing/2014/main" id="{2DFBA6EE-FC80-4639-82CD-8ACB2C1D6CE8}"/>
                  </a:ext>
                </a:extLst>
              </p:cNvPr>
              <p:cNvSpPr>
                <a:spLocks noChangeShapeType="1"/>
              </p:cNvSpPr>
              <p:nvPr/>
            </p:nvSpPr>
            <p:spPr bwMode="auto">
              <a:xfrm>
                <a:off x="2502" y="1480"/>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5">
                <a:extLst>
                  <a:ext uri="{FF2B5EF4-FFF2-40B4-BE49-F238E27FC236}">
                    <a16:creationId xmlns:a16="http://schemas.microsoft.com/office/drawing/2014/main" id="{F1934B6C-2D78-47A0-BF14-52B0B5A8C891}"/>
                  </a:ext>
                </a:extLst>
              </p:cNvPr>
              <p:cNvSpPr>
                <a:spLocks noChangeArrowheads="1"/>
              </p:cNvSpPr>
              <p:nvPr/>
            </p:nvSpPr>
            <p:spPr bwMode="auto">
              <a:xfrm>
                <a:off x="2509" y="83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52" name="Rectangle 46">
                <a:extLst>
                  <a:ext uri="{FF2B5EF4-FFF2-40B4-BE49-F238E27FC236}">
                    <a16:creationId xmlns:a16="http://schemas.microsoft.com/office/drawing/2014/main" id="{CC65D221-B2EE-4E00-8D11-327EA90EECA0}"/>
                  </a:ext>
                </a:extLst>
              </p:cNvPr>
              <p:cNvSpPr>
                <a:spLocks noChangeArrowheads="1"/>
              </p:cNvSpPr>
              <p:nvPr/>
            </p:nvSpPr>
            <p:spPr bwMode="auto">
              <a:xfrm>
                <a:off x="2586" y="831"/>
                <a:ext cx="7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Effective customer support</a:t>
                </a:r>
                <a:endParaRPr lang="en-US" altLang="en-US"/>
              </a:p>
            </p:txBody>
          </p:sp>
          <p:sp>
            <p:nvSpPr>
              <p:cNvPr id="153" name="Rectangle 47">
                <a:extLst>
                  <a:ext uri="{FF2B5EF4-FFF2-40B4-BE49-F238E27FC236}">
                    <a16:creationId xmlns:a16="http://schemas.microsoft.com/office/drawing/2014/main" id="{5BC61E42-DF95-42A5-9FD2-62D178965A37}"/>
                  </a:ext>
                </a:extLst>
              </p:cNvPr>
              <p:cNvSpPr>
                <a:spLocks noChangeArrowheads="1"/>
              </p:cNvSpPr>
              <p:nvPr/>
            </p:nvSpPr>
            <p:spPr bwMode="auto">
              <a:xfrm>
                <a:off x="2509" y="91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54" name="Rectangle 48">
                <a:extLst>
                  <a:ext uri="{FF2B5EF4-FFF2-40B4-BE49-F238E27FC236}">
                    <a16:creationId xmlns:a16="http://schemas.microsoft.com/office/drawing/2014/main" id="{9320B39B-DA62-4E79-9B4D-92E99DFBCB0C}"/>
                  </a:ext>
                </a:extLst>
              </p:cNvPr>
              <p:cNvSpPr>
                <a:spLocks noChangeArrowheads="1"/>
              </p:cNvSpPr>
              <p:nvPr/>
            </p:nvSpPr>
            <p:spPr bwMode="auto">
              <a:xfrm>
                <a:off x="2586" y="914"/>
                <a:ext cx="1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Drives</a:t>
                </a:r>
                <a:endParaRPr lang="en-US" altLang="en-US"/>
              </a:p>
            </p:txBody>
          </p:sp>
          <p:sp>
            <p:nvSpPr>
              <p:cNvPr id="155" name="Rectangle 49">
                <a:extLst>
                  <a:ext uri="{FF2B5EF4-FFF2-40B4-BE49-F238E27FC236}">
                    <a16:creationId xmlns:a16="http://schemas.microsoft.com/office/drawing/2014/main" id="{5EED1A82-9F54-48C4-B4BB-05408941DB76}"/>
                  </a:ext>
                </a:extLst>
              </p:cNvPr>
              <p:cNvSpPr>
                <a:spLocks noChangeArrowheads="1"/>
              </p:cNvSpPr>
              <p:nvPr/>
            </p:nvSpPr>
            <p:spPr bwMode="auto">
              <a:xfrm>
                <a:off x="2781" y="914"/>
                <a:ext cx="3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continuous </a:t>
                </a:r>
                <a:endParaRPr lang="en-US" altLang="en-US"/>
              </a:p>
            </p:txBody>
          </p:sp>
          <p:sp>
            <p:nvSpPr>
              <p:cNvPr id="156" name="Rectangle 50">
                <a:extLst>
                  <a:ext uri="{FF2B5EF4-FFF2-40B4-BE49-F238E27FC236}">
                    <a16:creationId xmlns:a16="http://schemas.microsoft.com/office/drawing/2014/main" id="{2BA68BFC-C58C-47F1-AA1F-103EFA60E212}"/>
                  </a:ext>
                </a:extLst>
              </p:cNvPr>
              <p:cNvSpPr>
                <a:spLocks noChangeArrowheads="1"/>
              </p:cNvSpPr>
              <p:nvPr/>
            </p:nvSpPr>
            <p:spPr bwMode="auto">
              <a:xfrm>
                <a:off x="2586" y="989"/>
                <a:ext cx="3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improvement</a:t>
                </a:r>
                <a:endParaRPr lang="en-US" altLang="en-US"/>
              </a:p>
            </p:txBody>
          </p:sp>
          <p:sp>
            <p:nvSpPr>
              <p:cNvPr id="157" name="Rectangle 51">
                <a:extLst>
                  <a:ext uri="{FF2B5EF4-FFF2-40B4-BE49-F238E27FC236}">
                    <a16:creationId xmlns:a16="http://schemas.microsoft.com/office/drawing/2014/main" id="{A046C59D-8997-4B14-9B8B-9B8AE3C3B9D4}"/>
                  </a:ext>
                </a:extLst>
              </p:cNvPr>
              <p:cNvSpPr>
                <a:spLocks noChangeArrowheads="1"/>
              </p:cNvSpPr>
              <p:nvPr/>
            </p:nvSpPr>
            <p:spPr bwMode="auto">
              <a:xfrm>
                <a:off x="2509" y="106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58" name="Rectangle 52">
                <a:extLst>
                  <a:ext uri="{FF2B5EF4-FFF2-40B4-BE49-F238E27FC236}">
                    <a16:creationId xmlns:a16="http://schemas.microsoft.com/office/drawing/2014/main" id="{3CF16D35-D259-4CFE-AB12-BB1898D6AEDB}"/>
                  </a:ext>
                </a:extLst>
              </p:cNvPr>
              <p:cNvSpPr>
                <a:spLocks noChangeArrowheads="1"/>
              </p:cNvSpPr>
              <p:nvPr/>
            </p:nvSpPr>
            <p:spPr bwMode="auto">
              <a:xfrm>
                <a:off x="2586" y="1068"/>
                <a:ext cx="3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Leverages</a:t>
                </a:r>
                <a:endParaRPr lang="en-US" altLang="en-US"/>
              </a:p>
            </p:txBody>
          </p:sp>
          <p:sp>
            <p:nvSpPr>
              <p:cNvPr id="159" name="Rectangle 53">
                <a:extLst>
                  <a:ext uri="{FF2B5EF4-FFF2-40B4-BE49-F238E27FC236}">
                    <a16:creationId xmlns:a16="http://schemas.microsoft.com/office/drawing/2014/main" id="{6BB4A4F5-06C1-4541-BA8F-3B8C4B974C15}"/>
                  </a:ext>
                </a:extLst>
              </p:cNvPr>
              <p:cNvSpPr>
                <a:spLocks noChangeArrowheads="1"/>
              </p:cNvSpPr>
              <p:nvPr/>
            </p:nvSpPr>
            <p:spPr bwMode="auto">
              <a:xfrm>
                <a:off x="2897" y="1068"/>
                <a:ext cx="3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technology</a:t>
                </a:r>
                <a:endParaRPr lang="en-US" altLang="en-US"/>
              </a:p>
            </p:txBody>
          </p:sp>
          <p:sp>
            <p:nvSpPr>
              <p:cNvPr id="160" name="Rectangle 54">
                <a:extLst>
                  <a:ext uri="{FF2B5EF4-FFF2-40B4-BE49-F238E27FC236}">
                    <a16:creationId xmlns:a16="http://schemas.microsoft.com/office/drawing/2014/main" id="{FC175294-98B8-4FDA-B5CF-BFA9A31A431C}"/>
                  </a:ext>
                </a:extLst>
              </p:cNvPr>
              <p:cNvSpPr>
                <a:spLocks noChangeArrowheads="1"/>
              </p:cNvSpPr>
              <p:nvPr/>
            </p:nvSpPr>
            <p:spPr bwMode="auto">
              <a:xfrm>
                <a:off x="2509" y="115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61" name="Rectangle 55">
                <a:extLst>
                  <a:ext uri="{FF2B5EF4-FFF2-40B4-BE49-F238E27FC236}">
                    <a16:creationId xmlns:a16="http://schemas.microsoft.com/office/drawing/2014/main" id="{879973D2-0568-4806-AC4D-C7E6AB2F9314}"/>
                  </a:ext>
                </a:extLst>
              </p:cNvPr>
              <p:cNvSpPr>
                <a:spLocks noChangeArrowheads="1"/>
              </p:cNvSpPr>
              <p:nvPr/>
            </p:nvSpPr>
            <p:spPr bwMode="auto">
              <a:xfrm>
                <a:off x="2586" y="1151"/>
                <a:ext cx="2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Efficient</a:t>
                </a:r>
                <a:endParaRPr lang="en-US" altLang="en-US"/>
              </a:p>
            </p:txBody>
          </p:sp>
          <p:sp>
            <p:nvSpPr>
              <p:cNvPr id="162" name="Rectangle 56">
                <a:extLst>
                  <a:ext uri="{FF2B5EF4-FFF2-40B4-BE49-F238E27FC236}">
                    <a16:creationId xmlns:a16="http://schemas.microsoft.com/office/drawing/2014/main" id="{A09B470D-95E7-4976-AADB-87C224381EC3}"/>
                  </a:ext>
                </a:extLst>
              </p:cNvPr>
              <p:cNvSpPr>
                <a:spLocks noChangeArrowheads="1"/>
              </p:cNvSpPr>
              <p:nvPr/>
            </p:nvSpPr>
            <p:spPr bwMode="auto">
              <a:xfrm>
                <a:off x="2826" y="1151"/>
                <a:ext cx="5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&amp; clear processes </a:t>
                </a:r>
                <a:endParaRPr lang="en-US" altLang="en-US"/>
              </a:p>
            </p:txBody>
          </p:sp>
          <p:sp>
            <p:nvSpPr>
              <p:cNvPr id="163" name="Rectangle 57">
                <a:extLst>
                  <a:ext uri="{FF2B5EF4-FFF2-40B4-BE49-F238E27FC236}">
                    <a16:creationId xmlns:a16="http://schemas.microsoft.com/office/drawing/2014/main" id="{C5232239-855C-4177-B699-4E28EFEFF6CF}"/>
                  </a:ext>
                </a:extLst>
              </p:cNvPr>
              <p:cNvSpPr>
                <a:spLocks noChangeArrowheads="1"/>
              </p:cNvSpPr>
              <p:nvPr/>
            </p:nvSpPr>
            <p:spPr bwMode="auto">
              <a:xfrm>
                <a:off x="2509" y="123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64" name="Rectangle 58">
                <a:extLst>
                  <a:ext uri="{FF2B5EF4-FFF2-40B4-BE49-F238E27FC236}">
                    <a16:creationId xmlns:a16="http://schemas.microsoft.com/office/drawing/2014/main" id="{48D08A94-7776-4B34-8AA6-073D46FD844B}"/>
                  </a:ext>
                </a:extLst>
              </p:cNvPr>
              <p:cNvSpPr>
                <a:spLocks noChangeArrowheads="1"/>
              </p:cNvSpPr>
              <p:nvPr/>
            </p:nvSpPr>
            <p:spPr bwMode="auto">
              <a:xfrm>
                <a:off x="2586" y="1234"/>
                <a:ext cx="1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Data</a:t>
                </a:r>
                <a:endParaRPr lang="en-US" altLang="en-US"/>
              </a:p>
            </p:txBody>
          </p:sp>
          <p:sp>
            <p:nvSpPr>
              <p:cNvPr id="165" name="Rectangle 59">
                <a:extLst>
                  <a:ext uri="{FF2B5EF4-FFF2-40B4-BE49-F238E27FC236}">
                    <a16:creationId xmlns:a16="http://schemas.microsoft.com/office/drawing/2014/main" id="{70DE36FA-B99C-4737-85A3-B759FBA56A77}"/>
                  </a:ext>
                </a:extLst>
              </p:cNvPr>
              <p:cNvSpPr>
                <a:spLocks noChangeArrowheads="1"/>
              </p:cNvSpPr>
              <p:nvPr/>
            </p:nvSpPr>
            <p:spPr bwMode="auto">
              <a:xfrm>
                <a:off x="2717" y="1234"/>
                <a:ext cx="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66" name="Rectangle 60">
                <a:extLst>
                  <a:ext uri="{FF2B5EF4-FFF2-40B4-BE49-F238E27FC236}">
                    <a16:creationId xmlns:a16="http://schemas.microsoft.com/office/drawing/2014/main" id="{58B55EA9-66BC-47D0-963A-49B68C972299}"/>
                  </a:ext>
                </a:extLst>
              </p:cNvPr>
              <p:cNvSpPr>
                <a:spLocks noChangeArrowheads="1"/>
              </p:cNvSpPr>
              <p:nvPr/>
            </p:nvSpPr>
            <p:spPr bwMode="auto">
              <a:xfrm>
                <a:off x="2738" y="1234"/>
                <a:ext cx="1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driven</a:t>
                </a:r>
                <a:endParaRPr lang="en-US" altLang="en-US"/>
              </a:p>
            </p:txBody>
          </p:sp>
          <p:sp>
            <p:nvSpPr>
              <p:cNvPr id="167" name="Rectangle 61">
                <a:extLst>
                  <a:ext uri="{FF2B5EF4-FFF2-40B4-BE49-F238E27FC236}">
                    <a16:creationId xmlns:a16="http://schemas.microsoft.com/office/drawing/2014/main" id="{31FF2A2D-1F3B-40F3-8092-ABED50F2BA4D}"/>
                  </a:ext>
                </a:extLst>
              </p:cNvPr>
              <p:cNvSpPr>
                <a:spLocks noChangeArrowheads="1"/>
              </p:cNvSpPr>
              <p:nvPr/>
            </p:nvSpPr>
            <p:spPr bwMode="auto">
              <a:xfrm>
                <a:off x="2930" y="1234"/>
                <a:ext cx="2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decisions</a:t>
                </a:r>
                <a:endParaRPr lang="en-US" altLang="en-US"/>
              </a:p>
            </p:txBody>
          </p:sp>
          <p:sp>
            <p:nvSpPr>
              <p:cNvPr id="168" name="Rectangle 62">
                <a:extLst>
                  <a:ext uri="{FF2B5EF4-FFF2-40B4-BE49-F238E27FC236}">
                    <a16:creationId xmlns:a16="http://schemas.microsoft.com/office/drawing/2014/main" id="{C7571582-0B02-446A-99A4-142D49ED4944}"/>
                  </a:ext>
                </a:extLst>
              </p:cNvPr>
              <p:cNvSpPr>
                <a:spLocks noChangeArrowheads="1"/>
              </p:cNvSpPr>
              <p:nvPr/>
            </p:nvSpPr>
            <p:spPr bwMode="auto">
              <a:xfrm>
                <a:off x="2509" y="131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69" name="Rectangle 63">
                <a:extLst>
                  <a:ext uri="{FF2B5EF4-FFF2-40B4-BE49-F238E27FC236}">
                    <a16:creationId xmlns:a16="http://schemas.microsoft.com/office/drawing/2014/main" id="{1EF5C7F5-8883-4666-932A-ADA1406793B9}"/>
                  </a:ext>
                </a:extLst>
              </p:cNvPr>
              <p:cNvSpPr>
                <a:spLocks noChangeArrowheads="1"/>
              </p:cNvSpPr>
              <p:nvPr/>
            </p:nvSpPr>
            <p:spPr bwMode="auto">
              <a:xfrm>
                <a:off x="2586" y="1317"/>
                <a:ext cx="3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Leverages</a:t>
                </a:r>
                <a:endParaRPr lang="en-US" altLang="en-US"/>
              </a:p>
            </p:txBody>
          </p:sp>
          <p:sp>
            <p:nvSpPr>
              <p:cNvPr id="170" name="Rectangle 64">
                <a:extLst>
                  <a:ext uri="{FF2B5EF4-FFF2-40B4-BE49-F238E27FC236}">
                    <a16:creationId xmlns:a16="http://schemas.microsoft.com/office/drawing/2014/main" id="{4F029B97-D0F6-4E8E-A7B7-2BD67679E76C}"/>
                  </a:ext>
                </a:extLst>
              </p:cNvPr>
              <p:cNvSpPr>
                <a:spLocks noChangeArrowheads="1"/>
              </p:cNvSpPr>
              <p:nvPr/>
            </p:nvSpPr>
            <p:spPr bwMode="auto">
              <a:xfrm>
                <a:off x="2897" y="1317"/>
                <a:ext cx="5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external expertise</a:t>
                </a:r>
                <a:endParaRPr lang="en-US" altLang="en-US"/>
              </a:p>
            </p:txBody>
          </p:sp>
          <p:sp>
            <p:nvSpPr>
              <p:cNvPr id="171" name="Rectangle 65">
                <a:extLst>
                  <a:ext uri="{FF2B5EF4-FFF2-40B4-BE49-F238E27FC236}">
                    <a16:creationId xmlns:a16="http://schemas.microsoft.com/office/drawing/2014/main" id="{AED3B9F0-A45F-409C-98B3-CB52FBD606DA}"/>
                  </a:ext>
                </a:extLst>
              </p:cNvPr>
              <p:cNvSpPr>
                <a:spLocks noChangeArrowheads="1"/>
              </p:cNvSpPr>
              <p:nvPr/>
            </p:nvSpPr>
            <p:spPr bwMode="auto">
              <a:xfrm>
                <a:off x="2509" y="140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72" name="Rectangle 66">
                <a:extLst>
                  <a:ext uri="{FF2B5EF4-FFF2-40B4-BE49-F238E27FC236}">
                    <a16:creationId xmlns:a16="http://schemas.microsoft.com/office/drawing/2014/main" id="{80A09054-01C8-4145-9662-4AEEC3C9EECB}"/>
                  </a:ext>
                </a:extLst>
              </p:cNvPr>
              <p:cNvSpPr>
                <a:spLocks noChangeArrowheads="1"/>
              </p:cNvSpPr>
              <p:nvPr/>
            </p:nvSpPr>
            <p:spPr bwMode="auto">
              <a:xfrm>
                <a:off x="2586" y="1400"/>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Functions</a:t>
                </a:r>
                <a:endParaRPr lang="en-US" altLang="en-US"/>
              </a:p>
            </p:txBody>
          </p:sp>
          <p:sp>
            <p:nvSpPr>
              <p:cNvPr id="173" name="Rectangle 67">
                <a:extLst>
                  <a:ext uri="{FF2B5EF4-FFF2-40B4-BE49-F238E27FC236}">
                    <a16:creationId xmlns:a16="http://schemas.microsoft.com/office/drawing/2014/main" id="{ADBA896D-B947-4D4A-B394-CCB7046C5A86}"/>
                  </a:ext>
                </a:extLst>
              </p:cNvPr>
              <p:cNvSpPr>
                <a:spLocks noChangeArrowheads="1"/>
              </p:cNvSpPr>
              <p:nvPr/>
            </p:nvSpPr>
            <p:spPr bwMode="auto">
              <a:xfrm>
                <a:off x="2876" y="1400"/>
                <a:ext cx="3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to strengthen </a:t>
                </a:r>
                <a:endParaRPr lang="en-US" altLang="en-US"/>
              </a:p>
            </p:txBody>
          </p:sp>
          <p:sp>
            <p:nvSpPr>
              <p:cNvPr id="174" name="Line 68">
                <a:extLst>
                  <a:ext uri="{FF2B5EF4-FFF2-40B4-BE49-F238E27FC236}">
                    <a16:creationId xmlns:a16="http://schemas.microsoft.com/office/drawing/2014/main" id="{0432C67E-0139-415E-8996-B8E933F83BEB}"/>
                  </a:ext>
                </a:extLst>
              </p:cNvPr>
              <p:cNvSpPr>
                <a:spLocks noChangeShapeType="1"/>
              </p:cNvSpPr>
              <p:nvPr/>
            </p:nvSpPr>
            <p:spPr bwMode="auto">
              <a:xfrm>
                <a:off x="3521" y="908"/>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69">
                <a:extLst>
                  <a:ext uri="{FF2B5EF4-FFF2-40B4-BE49-F238E27FC236}">
                    <a16:creationId xmlns:a16="http://schemas.microsoft.com/office/drawing/2014/main" id="{37097E19-A3DD-4157-8450-F7FF5F05CA04}"/>
                  </a:ext>
                </a:extLst>
              </p:cNvPr>
              <p:cNvSpPr>
                <a:spLocks noChangeShapeType="1"/>
              </p:cNvSpPr>
              <p:nvPr/>
            </p:nvSpPr>
            <p:spPr bwMode="auto">
              <a:xfrm>
                <a:off x="3521" y="992"/>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70">
                <a:extLst>
                  <a:ext uri="{FF2B5EF4-FFF2-40B4-BE49-F238E27FC236}">
                    <a16:creationId xmlns:a16="http://schemas.microsoft.com/office/drawing/2014/main" id="{06ED56EF-1211-4962-901B-80AAC75A1654}"/>
                  </a:ext>
                </a:extLst>
              </p:cNvPr>
              <p:cNvSpPr>
                <a:spLocks noChangeShapeType="1"/>
              </p:cNvSpPr>
              <p:nvPr/>
            </p:nvSpPr>
            <p:spPr bwMode="auto">
              <a:xfrm>
                <a:off x="3521" y="1075"/>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71">
                <a:extLst>
                  <a:ext uri="{FF2B5EF4-FFF2-40B4-BE49-F238E27FC236}">
                    <a16:creationId xmlns:a16="http://schemas.microsoft.com/office/drawing/2014/main" id="{B0359A97-2B7F-4386-9A31-AF0CD1A5ACF7}"/>
                  </a:ext>
                </a:extLst>
              </p:cNvPr>
              <p:cNvSpPr>
                <a:spLocks noChangeShapeType="1"/>
              </p:cNvSpPr>
              <p:nvPr/>
            </p:nvSpPr>
            <p:spPr bwMode="auto">
              <a:xfrm>
                <a:off x="3521" y="1229"/>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72">
                <a:extLst>
                  <a:ext uri="{FF2B5EF4-FFF2-40B4-BE49-F238E27FC236}">
                    <a16:creationId xmlns:a16="http://schemas.microsoft.com/office/drawing/2014/main" id="{C01AEF53-8EE1-4478-8CDF-4E848C75553E}"/>
                  </a:ext>
                </a:extLst>
              </p:cNvPr>
              <p:cNvSpPr>
                <a:spLocks noChangeShapeType="1"/>
              </p:cNvSpPr>
              <p:nvPr/>
            </p:nvSpPr>
            <p:spPr bwMode="auto">
              <a:xfrm>
                <a:off x="3521" y="1312"/>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73">
                <a:extLst>
                  <a:ext uri="{FF2B5EF4-FFF2-40B4-BE49-F238E27FC236}">
                    <a16:creationId xmlns:a16="http://schemas.microsoft.com/office/drawing/2014/main" id="{0F67611C-F0D0-41BA-81D3-FB7499BC6074}"/>
                  </a:ext>
                </a:extLst>
              </p:cNvPr>
              <p:cNvSpPr>
                <a:spLocks noChangeShapeType="1"/>
              </p:cNvSpPr>
              <p:nvPr/>
            </p:nvSpPr>
            <p:spPr bwMode="auto">
              <a:xfrm>
                <a:off x="3521" y="1466"/>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74">
                <a:extLst>
                  <a:ext uri="{FF2B5EF4-FFF2-40B4-BE49-F238E27FC236}">
                    <a16:creationId xmlns:a16="http://schemas.microsoft.com/office/drawing/2014/main" id="{2D8EAE82-93ED-4B2F-98A1-35A0428FE280}"/>
                  </a:ext>
                </a:extLst>
              </p:cNvPr>
              <p:cNvSpPr>
                <a:spLocks noChangeShapeType="1"/>
              </p:cNvSpPr>
              <p:nvPr/>
            </p:nvSpPr>
            <p:spPr bwMode="auto">
              <a:xfrm>
                <a:off x="3521" y="1549"/>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75">
                <a:extLst>
                  <a:ext uri="{FF2B5EF4-FFF2-40B4-BE49-F238E27FC236}">
                    <a16:creationId xmlns:a16="http://schemas.microsoft.com/office/drawing/2014/main" id="{9237E72C-1A3C-4961-A5E8-C063C2F423EB}"/>
                  </a:ext>
                </a:extLst>
              </p:cNvPr>
              <p:cNvSpPr>
                <a:spLocks noChangeShapeType="1"/>
              </p:cNvSpPr>
              <p:nvPr/>
            </p:nvSpPr>
            <p:spPr bwMode="auto">
              <a:xfrm>
                <a:off x="3524" y="822"/>
                <a:ext cx="0" cy="96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76">
                <a:extLst>
                  <a:ext uri="{FF2B5EF4-FFF2-40B4-BE49-F238E27FC236}">
                    <a16:creationId xmlns:a16="http://schemas.microsoft.com/office/drawing/2014/main" id="{047B5EE0-F9EF-4C41-AF65-7E1F0F550E38}"/>
                  </a:ext>
                </a:extLst>
              </p:cNvPr>
              <p:cNvSpPr>
                <a:spLocks noChangeShapeType="1"/>
              </p:cNvSpPr>
              <p:nvPr/>
            </p:nvSpPr>
            <p:spPr bwMode="auto">
              <a:xfrm>
                <a:off x="4452" y="822"/>
                <a:ext cx="0" cy="96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77">
                <a:extLst>
                  <a:ext uri="{FF2B5EF4-FFF2-40B4-BE49-F238E27FC236}">
                    <a16:creationId xmlns:a16="http://schemas.microsoft.com/office/drawing/2014/main" id="{0C7AF117-8351-4045-A1E8-455BB6CF0236}"/>
                  </a:ext>
                </a:extLst>
              </p:cNvPr>
              <p:cNvSpPr>
                <a:spLocks noChangeShapeType="1"/>
              </p:cNvSpPr>
              <p:nvPr/>
            </p:nvSpPr>
            <p:spPr bwMode="auto">
              <a:xfrm>
                <a:off x="3521" y="825"/>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78">
                <a:extLst>
                  <a:ext uri="{FF2B5EF4-FFF2-40B4-BE49-F238E27FC236}">
                    <a16:creationId xmlns:a16="http://schemas.microsoft.com/office/drawing/2014/main" id="{F73D6068-513E-4DAE-A5D4-0B08F7B333A7}"/>
                  </a:ext>
                </a:extLst>
              </p:cNvPr>
              <p:cNvSpPr>
                <a:spLocks noChangeShapeType="1"/>
              </p:cNvSpPr>
              <p:nvPr/>
            </p:nvSpPr>
            <p:spPr bwMode="auto">
              <a:xfrm>
                <a:off x="3521" y="1779"/>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79">
                <a:extLst>
                  <a:ext uri="{FF2B5EF4-FFF2-40B4-BE49-F238E27FC236}">
                    <a16:creationId xmlns:a16="http://schemas.microsoft.com/office/drawing/2014/main" id="{C8399612-030C-477F-8832-6D3B8E88FF0F}"/>
                  </a:ext>
                </a:extLst>
              </p:cNvPr>
              <p:cNvSpPr>
                <a:spLocks noChangeArrowheads="1"/>
              </p:cNvSpPr>
              <p:nvPr/>
            </p:nvSpPr>
            <p:spPr bwMode="auto">
              <a:xfrm>
                <a:off x="3528" y="827"/>
                <a:ext cx="2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solidFill>
                      <a:srgbClr val="767171"/>
                    </a:solidFill>
                  </a:rPr>
                  <a:t>Executive</a:t>
                </a:r>
                <a:endParaRPr lang="en-US" altLang="en-US" dirty="0"/>
              </a:p>
            </p:txBody>
          </p:sp>
          <p:sp>
            <p:nvSpPr>
              <p:cNvPr id="186" name="Rectangle 80">
                <a:extLst>
                  <a:ext uri="{FF2B5EF4-FFF2-40B4-BE49-F238E27FC236}">
                    <a16:creationId xmlns:a16="http://schemas.microsoft.com/office/drawing/2014/main" id="{28108A82-DC67-47E6-A521-5D12A98CA450}"/>
                  </a:ext>
                </a:extLst>
              </p:cNvPr>
              <p:cNvSpPr>
                <a:spLocks noChangeArrowheads="1"/>
              </p:cNvSpPr>
              <p:nvPr/>
            </p:nvSpPr>
            <p:spPr bwMode="auto">
              <a:xfrm>
                <a:off x="3836" y="827"/>
                <a:ext cx="2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dirty="0">
                    <a:solidFill>
                      <a:srgbClr val="767171"/>
                    </a:solidFill>
                  </a:rPr>
                  <a:t>Leaders</a:t>
                </a:r>
                <a:endParaRPr lang="en-US" altLang="en-US" dirty="0"/>
              </a:p>
            </p:txBody>
          </p:sp>
          <p:sp>
            <p:nvSpPr>
              <p:cNvPr id="187" name="Rectangle 81">
                <a:extLst>
                  <a:ext uri="{FF2B5EF4-FFF2-40B4-BE49-F238E27FC236}">
                    <a16:creationId xmlns:a16="http://schemas.microsoft.com/office/drawing/2014/main" id="{02E12DDB-05AA-4834-9B4A-2AAF29BFFCC2}"/>
                  </a:ext>
                </a:extLst>
              </p:cNvPr>
              <p:cNvSpPr>
                <a:spLocks noChangeArrowheads="1"/>
              </p:cNvSpPr>
              <p:nvPr/>
            </p:nvSpPr>
            <p:spPr bwMode="auto">
              <a:xfrm>
                <a:off x="3528" y="91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88" name="Rectangle 82">
                <a:extLst>
                  <a:ext uri="{FF2B5EF4-FFF2-40B4-BE49-F238E27FC236}">
                    <a16:creationId xmlns:a16="http://schemas.microsoft.com/office/drawing/2014/main" id="{8D628548-B3BB-4B37-B036-FF4FA1D0963D}"/>
                  </a:ext>
                </a:extLst>
              </p:cNvPr>
              <p:cNvSpPr>
                <a:spLocks noChangeArrowheads="1"/>
              </p:cNvSpPr>
              <p:nvPr/>
            </p:nvSpPr>
            <p:spPr bwMode="auto">
              <a:xfrm>
                <a:off x="3606" y="912"/>
                <a:ext cx="6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Strong senior leaders</a:t>
                </a:r>
                <a:endParaRPr lang="en-US" altLang="en-US"/>
              </a:p>
            </p:txBody>
          </p:sp>
          <p:sp>
            <p:nvSpPr>
              <p:cNvPr id="189" name="Rectangle 83">
                <a:extLst>
                  <a:ext uri="{FF2B5EF4-FFF2-40B4-BE49-F238E27FC236}">
                    <a16:creationId xmlns:a16="http://schemas.microsoft.com/office/drawing/2014/main" id="{AB669CBE-44B5-49BC-A4DF-A77224A5AEF0}"/>
                  </a:ext>
                </a:extLst>
              </p:cNvPr>
              <p:cNvSpPr>
                <a:spLocks noChangeArrowheads="1"/>
              </p:cNvSpPr>
              <p:nvPr/>
            </p:nvSpPr>
            <p:spPr bwMode="auto">
              <a:xfrm>
                <a:off x="3528" y="99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90" name="Rectangle 84">
                <a:extLst>
                  <a:ext uri="{FF2B5EF4-FFF2-40B4-BE49-F238E27FC236}">
                    <a16:creationId xmlns:a16="http://schemas.microsoft.com/office/drawing/2014/main" id="{664D13E8-4830-4DDE-AF1B-1FD0CB0FBA66}"/>
                  </a:ext>
                </a:extLst>
              </p:cNvPr>
              <p:cNvSpPr>
                <a:spLocks noChangeArrowheads="1"/>
              </p:cNvSpPr>
              <p:nvPr/>
            </p:nvSpPr>
            <p:spPr bwMode="auto">
              <a:xfrm>
                <a:off x="3606" y="995"/>
                <a:ext cx="5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Highly functioning</a:t>
                </a:r>
                <a:endParaRPr lang="en-US" altLang="en-US"/>
              </a:p>
            </p:txBody>
          </p:sp>
          <p:sp>
            <p:nvSpPr>
              <p:cNvPr id="191" name="Rectangle 85">
                <a:extLst>
                  <a:ext uri="{FF2B5EF4-FFF2-40B4-BE49-F238E27FC236}">
                    <a16:creationId xmlns:a16="http://schemas.microsoft.com/office/drawing/2014/main" id="{C0E295FE-3448-4BE8-9291-4C61FC4FA602}"/>
                  </a:ext>
                </a:extLst>
              </p:cNvPr>
              <p:cNvSpPr>
                <a:spLocks noChangeArrowheads="1"/>
              </p:cNvSpPr>
              <p:nvPr/>
            </p:nvSpPr>
            <p:spPr bwMode="auto">
              <a:xfrm>
                <a:off x="4121" y="995"/>
                <a:ext cx="3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senior team </a:t>
                </a:r>
                <a:endParaRPr lang="en-US" altLang="en-US"/>
              </a:p>
            </p:txBody>
          </p:sp>
          <p:sp>
            <p:nvSpPr>
              <p:cNvPr id="192" name="Rectangle 86">
                <a:extLst>
                  <a:ext uri="{FF2B5EF4-FFF2-40B4-BE49-F238E27FC236}">
                    <a16:creationId xmlns:a16="http://schemas.microsoft.com/office/drawing/2014/main" id="{2F52F358-566E-47E0-B8CF-06B731F23E93}"/>
                  </a:ext>
                </a:extLst>
              </p:cNvPr>
              <p:cNvSpPr>
                <a:spLocks noChangeArrowheads="1"/>
              </p:cNvSpPr>
              <p:nvPr/>
            </p:nvSpPr>
            <p:spPr bwMode="auto">
              <a:xfrm>
                <a:off x="3528" y="10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93" name="Rectangle 87">
                <a:extLst>
                  <a:ext uri="{FF2B5EF4-FFF2-40B4-BE49-F238E27FC236}">
                    <a16:creationId xmlns:a16="http://schemas.microsoft.com/office/drawing/2014/main" id="{707A57A0-6812-491D-8AA3-AF0A9092925C}"/>
                  </a:ext>
                </a:extLst>
              </p:cNvPr>
              <p:cNvSpPr>
                <a:spLocks noChangeArrowheads="1"/>
              </p:cNvSpPr>
              <p:nvPr/>
            </p:nvSpPr>
            <p:spPr bwMode="auto">
              <a:xfrm>
                <a:off x="3606" y="1078"/>
                <a:ext cx="3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Epitomize </a:t>
                </a:r>
                <a:endParaRPr lang="en-US" altLang="en-US"/>
              </a:p>
            </p:txBody>
          </p:sp>
          <p:sp>
            <p:nvSpPr>
              <p:cNvPr id="194" name="Rectangle 88">
                <a:extLst>
                  <a:ext uri="{FF2B5EF4-FFF2-40B4-BE49-F238E27FC236}">
                    <a16:creationId xmlns:a16="http://schemas.microsoft.com/office/drawing/2014/main" id="{EFD6D4D5-D6A0-43BA-A320-28816FCEA29D}"/>
                  </a:ext>
                </a:extLst>
              </p:cNvPr>
              <p:cNvSpPr>
                <a:spLocks noChangeArrowheads="1"/>
              </p:cNvSpPr>
              <p:nvPr/>
            </p:nvSpPr>
            <p:spPr bwMode="auto">
              <a:xfrm>
                <a:off x="3900" y="1078"/>
                <a:ext cx="47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the org’s values </a:t>
                </a:r>
                <a:endParaRPr lang="en-US" altLang="en-US"/>
              </a:p>
            </p:txBody>
          </p:sp>
          <p:sp>
            <p:nvSpPr>
              <p:cNvPr id="195" name="Rectangle 89">
                <a:extLst>
                  <a:ext uri="{FF2B5EF4-FFF2-40B4-BE49-F238E27FC236}">
                    <a16:creationId xmlns:a16="http://schemas.microsoft.com/office/drawing/2014/main" id="{B5C22B90-4524-4EBE-9FB2-AB0F9F884325}"/>
                  </a:ext>
                </a:extLst>
              </p:cNvPr>
              <p:cNvSpPr>
                <a:spLocks noChangeArrowheads="1"/>
              </p:cNvSpPr>
              <p:nvPr/>
            </p:nvSpPr>
            <p:spPr bwMode="auto">
              <a:xfrm>
                <a:off x="3528" y="1152"/>
                <a:ext cx="6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b="1">
                    <a:solidFill>
                      <a:srgbClr val="767171"/>
                    </a:solidFill>
                  </a:rPr>
                  <a:t>Department Leaders</a:t>
                </a:r>
                <a:endParaRPr lang="en-US" altLang="en-US"/>
              </a:p>
            </p:txBody>
          </p:sp>
          <p:sp>
            <p:nvSpPr>
              <p:cNvPr id="196" name="Rectangle 90">
                <a:extLst>
                  <a:ext uri="{FF2B5EF4-FFF2-40B4-BE49-F238E27FC236}">
                    <a16:creationId xmlns:a16="http://schemas.microsoft.com/office/drawing/2014/main" id="{1771D091-CB75-467D-8734-7F7B8448DDB7}"/>
                  </a:ext>
                </a:extLst>
              </p:cNvPr>
              <p:cNvSpPr>
                <a:spLocks noChangeArrowheads="1"/>
              </p:cNvSpPr>
              <p:nvPr/>
            </p:nvSpPr>
            <p:spPr bwMode="auto">
              <a:xfrm>
                <a:off x="3528" y="123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97" name="Rectangle 91">
                <a:extLst>
                  <a:ext uri="{FF2B5EF4-FFF2-40B4-BE49-F238E27FC236}">
                    <a16:creationId xmlns:a16="http://schemas.microsoft.com/office/drawing/2014/main" id="{D07F8276-8394-4DCC-81BD-C923F23B0244}"/>
                  </a:ext>
                </a:extLst>
              </p:cNvPr>
              <p:cNvSpPr>
                <a:spLocks noChangeArrowheads="1"/>
              </p:cNvSpPr>
              <p:nvPr/>
            </p:nvSpPr>
            <p:spPr bwMode="auto">
              <a:xfrm>
                <a:off x="3606" y="1232"/>
                <a:ext cx="1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Focus </a:t>
                </a:r>
                <a:endParaRPr lang="en-US" altLang="en-US"/>
              </a:p>
            </p:txBody>
          </p:sp>
          <p:sp>
            <p:nvSpPr>
              <p:cNvPr id="198" name="Rectangle 92">
                <a:extLst>
                  <a:ext uri="{FF2B5EF4-FFF2-40B4-BE49-F238E27FC236}">
                    <a16:creationId xmlns:a16="http://schemas.microsoft.com/office/drawing/2014/main" id="{F787C5FE-B57A-4D02-8191-70A165036922}"/>
                  </a:ext>
                </a:extLst>
              </p:cNvPr>
              <p:cNvSpPr>
                <a:spLocks noChangeArrowheads="1"/>
              </p:cNvSpPr>
              <p:nvPr/>
            </p:nvSpPr>
            <p:spPr bwMode="auto">
              <a:xfrm>
                <a:off x="3795" y="1232"/>
                <a:ext cx="66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efforts on top priorities </a:t>
                </a:r>
                <a:endParaRPr lang="en-US" altLang="en-US"/>
              </a:p>
            </p:txBody>
          </p:sp>
          <p:sp>
            <p:nvSpPr>
              <p:cNvPr id="199" name="Rectangle 93">
                <a:extLst>
                  <a:ext uri="{FF2B5EF4-FFF2-40B4-BE49-F238E27FC236}">
                    <a16:creationId xmlns:a16="http://schemas.microsoft.com/office/drawing/2014/main" id="{AA53A8BD-3EA8-4B90-BC61-43643F4EFB53}"/>
                  </a:ext>
                </a:extLst>
              </p:cNvPr>
              <p:cNvSpPr>
                <a:spLocks noChangeArrowheads="1"/>
              </p:cNvSpPr>
              <p:nvPr/>
            </p:nvSpPr>
            <p:spPr bwMode="auto">
              <a:xfrm>
                <a:off x="3528" y="131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00" name="Rectangle 94">
                <a:extLst>
                  <a:ext uri="{FF2B5EF4-FFF2-40B4-BE49-F238E27FC236}">
                    <a16:creationId xmlns:a16="http://schemas.microsoft.com/office/drawing/2014/main" id="{E7319C60-295C-400B-A814-3E1EF081F940}"/>
                  </a:ext>
                </a:extLst>
              </p:cNvPr>
              <p:cNvSpPr>
                <a:spLocks noChangeArrowheads="1"/>
              </p:cNvSpPr>
              <p:nvPr/>
            </p:nvSpPr>
            <p:spPr bwMode="auto">
              <a:xfrm>
                <a:off x="3606" y="1317"/>
                <a:ext cx="25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Balance </a:t>
                </a:r>
                <a:endParaRPr lang="en-US" altLang="en-US"/>
              </a:p>
            </p:txBody>
          </p:sp>
          <p:sp>
            <p:nvSpPr>
              <p:cNvPr id="201" name="Rectangle 95">
                <a:extLst>
                  <a:ext uri="{FF2B5EF4-FFF2-40B4-BE49-F238E27FC236}">
                    <a16:creationId xmlns:a16="http://schemas.microsoft.com/office/drawing/2014/main" id="{FC48384E-DFC0-4194-B90A-6AE3FA05EA41}"/>
                  </a:ext>
                </a:extLst>
              </p:cNvPr>
              <p:cNvSpPr>
                <a:spLocks noChangeArrowheads="1"/>
              </p:cNvSpPr>
              <p:nvPr/>
            </p:nvSpPr>
            <p:spPr bwMode="auto">
              <a:xfrm>
                <a:off x="3850" y="131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fire</a:t>
                </a:r>
                <a:endParaRPr lang="en-US" altLang="en-US"/>
              </a:p>
            </p:txBody>
          </p:sp>
          <p:sp>
            <p:nvSpPr>
              <p:cNvPr id="202" name="Rectangle 96">
                <a:extLst>
                  <a:ext uri="{FF2B5EF4-FFF2-40B4-BE49-F238E27FC236}">
                    <a16:creationId xmlns:a16="http://schemas.microsoft.com/office/drawing/2014/main" id="{F0B1B87F-6C46-4B63-8400-4F5FC06E8DF7}"/>
                  </a:ext>
                </a:extLst>
              </p:cNvPr>
              <p:cNvSpPr>
                <a:spLocks noChangeArrowheads="1"/>
              </p:cNvSpPr>
              <p:nvPr/>
            </p:nvSpPr>
            <p:spPr bwMode="auto">
              <a:xfrm>
                <a:off x="3938" y="1317"/>
                <a:ext cx="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03" name="Rectangle 97">
                <a:extLst>
                  <a:ext uri="{FF2B5EF4-FFF2-40B4-BE49-F238E27FC236}">
                    <a16:creationId xmlns:a16="http://schemas.microsoft.com/office/drawing/2014/main" id="{5C7DA50C-15C1-4223-B8F6-7BA23F772AE4}"/>
                  </a:ext>
                </a:extLst>
              </p:cNvPr>
              <p:cNvSpPr>
                <a:spLocks noChangeArrowheads="1"/>
              </p:cNvSpPr>
              <p:nvPr/>
            </p:nvSpPr>
            <p:spPr bwMode="auto">
              <a:xfrm>
                <a:off x="3960" y="1317"/>
                <a:ext cx="2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drills and </a:t>
                </a:r>
                <a:endParaRPr lang="en-US" altLang="en-US"/>
              </a:p>
            </p:txBody>
          </p:sp>
          <p:sp>
            <p:nvSpPr>
              <p:cNvPr id="204" name="Rectangle 98">
                <a:extLst>
                  <a:ext uri="{FF2B5EF4-FFF2-40B4-BE49-F238E27FC236}">
                    <a16:creationId xmlns:a16="http://schemas.microsoft.com/office/drawing/2014/main" id="{889AA4BE-491B-4A8E-B20C-545535B5387A}"/>
                  </a:ext>
                </a:extLst>
              </p:cNvPr>
              <p:cNvSpPr>
                <a:spLocks noChangeArrowheads="1"/>
              </p:cNvSpPr>
              <p:nvPr/>
            </p:nvSpPr>
            <p:spPr bwMode="auto">
              <a:xfrm>
                <a:off x="3606" y="1391"/>
                <a:ext cx="2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progress </a:t>
                </a:r>
                <a:endParaRPr lang="en-US" altLang="en-US"/>
              </a:p>
            </p:txBody>
          </p:sp>
          <p:sp>
            <p:nvSpPr>
              <p:cNvPr id="205" name="Rectangle 99">
                <a:extLst>
                  <a:ext uri="{FF2B5EF4-FFF2-40B4-BE49-F238E27FC236}">
                    <a16:creationId xmlns:a16="http://schemas.microsoft.com/office/drawing/2014/main" id="{2FB25CE8-3B6E-4B13-A4AE-22F17DA942DE}"/>
                  </a:ext>
                </a:extLst>
              </p:cNvPr>
              <p:cNvSpPr>
                <a:spLocks noChangeArrowheads="1"/>
              </p:cNvSpPr>
              <p:nvPr/>
            </p:nvSpPr>
            <p:spPr bwMode="auto">
              <a:xfrm>
                <a:off x="3528" y="147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06" name="Rectangle 100">
                <a:extLst>
                  <a:ext uri="{FF2B5EF4-FFF2-40B4-BE49-F238E27FC236}">
                    <a16:creationId xmlns:a16="http://schemas.microsoft.com/office/drawing/2014/main" id="{A94AB545-3605-47EF-8D99-B79938551085}"/>
                  </a:ext>
                </a:extLst>
              </p:cNvPr>
              <p:cNvSpPr>
                <a:spLocks noChangeArrowheads="1"/>
              </p:cNvSpPr>
              <p:nvPr/>
            </p:nvSpPr>
            <p:spPr bwMode="auto">
              <a:xfrm>
                <a:off x="3606" y="1470"/>
                <a:ext cx="1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Drive </a:t>
                </a:r>
                <a:endParaRPr lang="en-US" altLang="en-US"/>
              </a:p>
            </p:txBody>
          </p:sp>
          <p:sp>
            <p:nvSpPr>
              <p:cNvPr id="207" name="Rectangle 101">
                <a:extLst>
                  <a:ext uri="{FF2B5EF4-FFF2-40B4-BE49-F238E27FC236}">
                    <a16:creationId xmlns:a16="http://schemas.microsoft.com/office/drawing/2014/main" id="{FA35B47D-3B20-4910-BB90-D82436505660}"/>
                  </a:ext>
                </a:extLst>
              </p:cNvPr>
              <p:cNvSpPr>
                <a:spLocks noChangeArrowheads="1"/>
              </p:cNvSpPr>
              <p:nvPr/>
            </p:nvSpPr>
            <p:spPr bwMode="auto">
              <a:xfrm>
                <a:off x="3771" y="1470"/>
                <a:ext cx="3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collaboration</a:t>
                </a:r>
                <a:endParaRPr lang="en-US" altLang="en-US"/>
              </a:p>
            </p:txBody>
          </p:sp>
          <p:sp>
            <p:nvSpPr>
              <p:cNvPr id="208" name="Rectangle 102">
                <a:extLst>
                  <a:ext uri="{FF2B5EF4-FFF2-40B4-BE49-F238E27FC236}">
                    <a16:creationId xmlns:a16="http://schemas.microsoft.com/office/drawing/2014/main" id="{95E5F7B4-258C-4CD8-AE7B-2A8F2DD55C73}"/>
                  </a:ext>
                </a:extLst>
              </p:cNvPr>
              <p:cNvSpPr>
                <a:spLocks noChangeArrowheads="1"/>
              </p:cNvSpPr>
              <p:nvPr/>
            </p:nvSpPr>
            <p:spPr bwMode="auto">
              <a:xfrm>
                <a:off x="3528" y="155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09" name="Rectangle 103">
                <a:extLst>
                  <a:ext uri="{FF2B5EF4-FFF2-40B4-BE49-F238E27FC236}">
                    <a16:creationId xmlns:a16="http://schemas.microsoft.com/office/drawing/2014/main" id="{541AFDF7-9742-4E2D-BF58-222ED655CAFF}"/>
                  </a:ext>
                </a:extLst>
              </p:cNvPr>
              <p:cNvSpPr>
                <a:spLocks noChangeArrowheads="1"/>
              </p:cNvSpPr>
              <p:nvPr/>
            </p:nvSpPr>
            <p:spPr bwMode="auto">
              <a:xfrm>
                <a:off x="3606" y="1553"/>
                <a:ext cx="25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Manage </a:t>
                </a:r>
                <a:endParaRPr lang="en-US" altLang="en-US"/>
              </a:p>
            </p:txBody>
          </p:sp>
          <p:sp>
            <p:nvSpPr>
              <p:cNvPr id="210" name="Rectangle 104">
                <a:extLst>
                  <a:ext uri="{FF2B5EF4-FFF2-40B4-BE49-F238E27FC236}">
                    <a16:creationId xmlns:a16="http://schemas.microsoft.com/office/drawing/2014/main" id="{622F187F-289D-4E42-8397-AE2E4C16619F}"/>
                  </a:ext>
                </a:extLst>
              </p:cNvPr>
              <p:cNvSpPr>
                <a:spLocks noChangeArrowheads="1"/>
              </p:cNvSpPr>
              <p:nvPr/>
            </p:nvSpPr>
            <p:spPr bwMode="auto">
              <a:xfrm>
                <a:off x="3850" y="1553"/>
                <a:ext cx="25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conflicts </a:t>
                </a:r>
                <a:endParaRPr lang="en-US" altLang="en-US"/>
              </a:p>
            </p:txBody>
          </p:sp>
          <p:sp>
            <p:nvSpPr>
              <p:cNvPr id="211" name="Rectangle 105">
                <a:extLst>
                  <a:ext uri="{FF2B5EF4-FFF2-40B4-BE49-F238E27FC236}">
                    <a16:creationId xmlns:a16="http://schemas.microsoft.com/office/drawing/2014/main" id="{C8252EB8-8108-4008-AC3F-2E3724A64212}"/>
                  </a:ext>
                </a:extLst>
              </p:cNvPr>
              <p:cNvSpPr>
                <a:spLocks noChangeArrowheads="1"/>
              </p:cNvSpPr>
              <p:nvPr/>
            </p:nvSpPr>
            <p:spPr bwMode="auto">
              <a:xfrm>
                <a:off x="3528" y="162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12" name="Rectangle 106">
                <a:extLst>
                  <a:ext uri="{FF2B5EF4-FFF2-40B4-BE49-F238E27FC236}">
                    <a16:creationId xmlns:a16="http://schemas.microsoft.com/office/drawing/2014/main" id="{957EB390-D7C7-490C-A660-FAF33E8F0779}"/>
                  </a:ext>
                </a:extLst>
              </p:cNvPr>
              <p:cNvSpPr>
                <a:spLocks noChangeArrowheads="1"/>
              </p:cNvSpPr>
              <p:nvPr/>
            </p:nvSpPr>
            <p:spPr bwMode="auto">
              <a:xfrm>
                <a:off x="3606" y="1628"/>
                <a:ext cx="6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Leadership strengths </a:t>
                </a:r>
                <a:endParaRPr lang="en-US" altLang="en-US"/>
              </a:p>
            </p:txBody>
          </p:sp>
          <p:sp>
            <p:nvSpPr>
              <p:cNvPr id="213" name="Rectangle 107">
                <a:extLst>
                  <a:ext uri="{FF2B5EF4-FFF2-40B4-BE49-F238E27FC236}">
                    <a16:creationId xmlns:a16="http://schemas.microsoft.com/office/drawing/2014/main" id="{99770A6B-0DE8-42D1-B8A2-DE61720E7C54}"/>
                  </a:ext>
                </a:extLst>
              </p:cNvPr>
              <p:cNvSpPr>
                <a:spLocks noChangeArrowheads="1"/>
              </p:cNvSpPr>
              <p:nvPr/>
            </p:nvSpPr>
            <p:spPr bwMode="auto">
              <a:xfrm>
                <a:off x="3528" y="170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14" name="Rectangle 108">
                <a:extLst>
                  <a:ext uri="{FF2B5EF4-FFF2-40B4-BE49-F238E27FC236}">
                    <a16:creationId xmlns:a16="http://schemas.microsoft.com/office/drawing/2014/main" id="{147F2EB1-4DE9-4E42-ABE4-E09DA9BC8DB1}"/>
                  </a:ext>
                </a:extLst>
              </p:cNvPr>
              <p:cNvSpPr>
                <a:spLocks noChangeArrowheads="1"/>
              </p:cNvSpPr>
              <p:nvPr/>
            </p:nvSpPr>
            <p:spPr bwMode="auto">
              <a:xfrm>
                <a:off x="3606" y="1703"/>
                <a:ext cx="8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Leadership areas for growth </a:t>
                </a:r>
                <a:endParaRPr lang="en-US" altLang="en-US"/>
              </a:p>
            </p:txBody>
          </p:sp>
          <p:sp>
            <p:nvSpPr>
              <p:cNvPr id="215" name="Line 109">
                <a:extLst>
                  <a:ext uri="{FF2B5EF4-FFF2-40B4-BE49-F238E27FC236}">
                    <a16:creationId xmlns:a16="http://schemas.microsoft.com/office/drawing/2014/main" id="{6DA34091-2F74-4E22-BC61-F35CEB905110}"/>
                  </a:ext>
                </a:extLst>
              </p:cNvPr>
              <p:cNvSpPr>
                <a:spLocks noChangeShapeType="1"/>
              </p:cNvSpPr>
              <p:nvPr/>
            </p:nvSpPr>
            <p:spPr bwMode="auto">
              <a:xfrm>
                <a:off x="207" y="2372"/>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110">
                <a:extLst>
                  <a:ext uri="{FF2B5EF4-FFF2-40B4-BE49-F238E27FC236}">
                    <a16:creationId xmlns:a16="http://schemas.microsoft.com/office/drawing/2014/main" id="{7E0F4050-1218-452A-B02A-24A34EA8A433}"/>
                  </a:ext>
                </a:extLst>
              </p:cNvPr>
              <p:cNvSpPr>
                <a:spLocks noChangeShapeType="1"/>
              </p:cNvSpPr>
              <p:nvPr/>
            </p:nvSpPr>
            <p:spPr bwMode="auto">
              <a:xfrm>
                <a:off x="207" y="2464"/>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111">
                <a:extLst>
                  <a:ext uri="{FF2B5EF4-FFF2-40B4-BE49-F238E27FC236}">
                    <a16:creationId xmlns:a16="http://schemas.microsoft.com/office/drawing/2014/main" id="{EE1DD9E6-036F-4A77-9A4E-14699CC3DCAE}"/>
                  </a:ext>
                </a:extLst>
              </p:cNvPr>
              <p:cNvSpPr>
                <a:spLocks noChangeShapeType="1"/>
              </p:cNvSpPr>
              <p:nvPr/>
            </p:nvSpPr>
            <p:spPr bwMode="auto">
              <a:xfrm>
                <a:off x="207" y="2557"/>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112">
                <a:extLst>
                  <a:ext uri="{FF2B5EF4-FFF2-40B4-BE49-F238E27FC236}">
                    <a16:creationId xmlns:a16="http://schemas.microsoft.com/office/drawing/2014/main" id="{0A35F65D-EA41-49B8-9335-79D4B24DEFC0}"/>
                  </a:ext>
                </a:extLst>
              </p:cNvPr>
              <p:cNvSpPr>
                <a:spLocks noChangeShapeType="1"/>
              </p:cNvSpPr>
              <p:nvPr/>
            </p:nvSpPr>
            <p:spPr bwMode="auto">
              <a:xfrm>
                <a:off x="207" y="2718"/>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113">
                <a:extLst>
                  <a:ext uri="{FF2B5EF4-FFF2-40B4-BE49-F238E27FC236}">
                    <a16:creationId xmlns:a16="http://schemas.microsoft.com/office/drawing/2014/main" id="{40C1E490-6124-49F2-BDDE-888B890F04BD}"/>
                  </a:ext>
                </a:extLst>
              </p:cNvPr>
              <p:cNvSpPr>
                <a:spLocks noChangeShapeType="1"/>
              </p:cNvSpPr>
              <p:nvPr/>
            </p:nvSpPr>
            <p:spPr bwMode="auto">
              <a:xfrm>
                <a:off x="207" y="2810"/>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114">
                <a:extLst>
                  <a:ext uri="{FF2B5EF4-FFF2-40B4-BE49-F238E27FC236}">
                    <a16:creationId xmlns:a16="http://schemas.microsoft.com/office/drawing/2014/main" id="{BC28673C-568D-4F5D-BF96-E0CBE43D4129}"/>
                  </a:ext>
                </a:extLst>
              </p:cNvPr>
              <p:cNvSpPr>
                <a:spLocks noChangeShapeType="1"/>
              </p:cNvSpPr>
              <p:nvPr/>
            </p:nvSpPr>
            <p:spPr bwMode="auto">
              <a:xfrm>
                <a:off x="210" y="2208"/>
                <a:ext cx="0" cy="766"/>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15">
                <a:extLst>
                  <a:ext uri="{FF2B5EF4-FFF2-40B4-BE49-F238E27FC236}">
                    <a16:creationId xmlns:a16="http://schemas.microsoft.com/office/drawing/2014/main" id="{2AC64F74-E447-45F6-A50D-85C530F3DAA3}"/>
                  </a:ext>
                </a:extLst>
              </p:cNvPr>
              <p:cNvSpPr>
                <a:spLocks noChangeShapeType="1"/>
              </p:cNvSpPr>
              <p:nvPr/>
            </p:nvSpPr>
            <p:spPr bwMode="auto">
              <a:xfrm>
                <a:off x="1009" y="2208"/>
                <a:ext cx="0" cy="766"/>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116">
                <a:extLst>
                  <a:ext uri="{FF2B5EF4-FFF2-40B4-BE49-F238E27FC236}">
                    <a16:creationId xmlns:a16="http://schemas.microsoft.com/office/drawing/2014/main" id="{C439A5B0-F36B-4FEA-8D9D-98E746E2058B}"/>
                  </a:ext>
                </a:extLst>
              </p:cNvPr>
              <p:cNvSpPr>
                <a:spLocks noChangeShapeType="1"/>
              </p:cNvSpPr>
              <p:nvPr/>
            </p:nvSpPr>
            <p:spPr bwMode="auto">
              <a:xfrm>
                <a:off x="207" y="2211"/>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17">
                <a:extLst>
                  <a:ext uri="{FF2B5EF4-FFF2-40B4-BE49-F238E27FC236}">
                    <a16:creationId xmlns:a16="http://schemas.microsoft.com/office/drawing/2014/main" id="{2F558DCC-FE8F-44C2-9808-05049C500D7E}"/>
                  </a:ext>
                </a:extLst>
              </p:cNvPr>
              <p:cNvSpPr>
                <a:spLocks noChangeShapeType="1"/>
              </p:cNvSpPr>
              <p:nvPr/>
            </p:nvSpPr>
            <p:spPr bwMode="auto">
              <a:xfrm>
                <a:off x="207" y="2971"/>
                <a:ext cx="80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18">
                <a:extLst>
                  <a:ext uri="{FF2B5EF4-FFF2-40B4-BE49-F238E27FC236}">
                    <a16:creationId xmlns:a16="http://schemas.microsoft.com/office/drawing/2014/main" id="{95C0145B-D057-40B8-89A3-8E1C9D4D03B8}"/>
                  </a:ext>
                </a:extLst>
              </p:cNvPr>
              <p:cNvSpPr>
                <a:spLocks noChangeArrowheads="1"/>
              </p:cNvSpPr>
              <p:nvPr/>
            </p:nvSpPr>
            <p:spPr bwMode="auto">
              <a:xfrm>
                <a:off x="214" y="221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25" name="Rectangle 119">
                <a:extLst>
                  <a:ext uri="{FF2B5EF4-FFF2-40B4-BE49-F238E27FC236}">
                    <a16:creationId xmlns:a16="http://schemas.microsoft.com/office/drawing/2014/main" id="{3847B7D4-91B2-4982-BC06-6E64A5AA918C}"/>
                  </a:ext>
                </a:extLst>
              </p:cNvPr>
              <p:cNvSpPr>
                <a:spLocks noChangeArrowheads="1"/>
              </p:cNvSpPr>
              <p:nvPr/>
            </p:nvSpPr>
            <p:spPr bwMode="auto">
              <a:xfrm>
                <a:off x="291" y="2215"/>
                <a:ext cx="6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Safe, supportive and </a:t>
                </a:r>
                <a:endParaRPr lang="en-US" altLang="en-US"/>
              </a:p>
            </p:txBody>
          </p:sp>
          <p:sp>
            <p:nvSpPr>
              <p:cNvPr id="226" name="Rectangle 120">
                <a:extLst>
                  <a:ext uri="{FF2B5EF4-FFF2-40B4-BE49-F238E27FC236}">
                    <a16:creationId xmlns:a16="http://schemas.microsoft.com/office/drawing/2014/main" id="{0DF77FB9-381E-47C5-A008-F480E7F4CF49}"/>
                  </a:ext>
                </a:extLst>
              </p:cNvPr>
              <p:cNvSpPr>
                <a:spLocks noChangeArrowheads="1"/>
              </p:cNvSpPr>
              <p:nvPr/>
            </p:nvSpPr>
            <p:spPr bwMode="auto">
              <a:xfrm>
                <a:off x="291" y="2290"/>
                <a:ext cx="2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inclusive</a:t>
                </a:r>
                <a:endParaRPr lang="en-US" altLang="en-US"/>
              </a:p>
            </p:txBody>
          </p:sp>
          <p:sp>
            <p:nvSpPr>
              <p:cNvPr id="227" name="Rectangle 121">
                <a:extLst>
                  <a:ext uri="{FF2B5EF4-FFF2-40B4-BE49-F238E27FC236}">
                    <a16:creationId xmlns:a16="http://schemas.microsoft.com/office/drawing/2014/main" id="{7DE5AB86-9D08-462A-8ADA-A09DFB1C5BF6}"/>
                  </a:ext>
                </a:extLst>
              </p:cNvPr>
              <p:cNvSpPr>
                <a:spLocks noChangeArrowheads="1"/>
              </p:cNvSpPr>
              <p:nvPr/>
            </p:nvSpPr>
            <p:spPr bwMode="auto">
              <a:xfrm>
                <a:off x="214" y="237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28" name="Rectangle 122">
                <a:extLst>
                  <a:ext uri="{FF2B5EF4-FFF2-40B4-BE49-F238E27FC236}">
                    <a16:creationId xmlns:a16="http://schemas.microsoft.com/office/drawing/2014/main" id="{F257B55A-0976-4D01-9BFC-AF527DA0591F}"/>
                  </a:ext>
                </a:extLst>
              </p:cNvPr>
              <p:cNvSpPr>
                <a:spLocks noChangeArrowheads="1"/>
              </p:cNvSpPr>
              <p:nvPr/>
            </p:nvSpPr>
            <p:spPr bwMode="auto">
              <a:xfrm>
                <a:off x="291" y="2376"/>
                <a:ext cx="6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Entrepreneurial culture</a:t>
                </a:r>
                <a:endParaRPr lang="en-US" altLang="en-US"/>
              </a:p>
            </p:txBody>
          </p:sp>
          <p:sp>
            <p:nvSpPr>
              <p:cNvPr id="229" name="Rectangle 123">
                <a:extLst>
                  <a:ext uri="{FF2B5EF4-FFF2-40B4-BE49-F238E27FC236}">
                    <a16:creationId xmlns:a16="http://schemas.microsoft.com/office/drawing/2014/main" id="{4E8B832B-5E74-4787-845F-083E1C8CFF92}"/>
                  </a:ext>
                </a:extLst>
              </p:cNvPr>
              <p:cNvSpPr>
                <a:spLocks noChangeArrowheads="1"/>
              </p:cNvSpPr>
              <p:nvPr/>
            </p:nvSpPr>
            <p:spPr bwMode="auto">
              <a:xfrm>
                <a:off x="214" y="246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30" name="Rectangle 124">
                <a:extLst>
                  <a:ext uri="{FF2B5EF4-FFF2-40B4-BE49-F238E27FC236}">
                    <a16:creationId xmlns:a16="http://schemas.microsoft.com/office/drawing/2014/main" id="{C364898F-3019-45BE-AC3E-70BCD3E736CF}"/>
                  </a:ext>
                </a:extLst>
              </p:cNvPr>
              <p:cNvSpPr>
                <a:spLocks noChangeArrowheads="1"/>
              </p:cNvSpPr>
              <p:nvPr/>
            </p:nvSpPr>
            <p:spPr bwMode="auto">
              <a:xfrm>
                <a:off x="291" y="2468"/>
                <a:ext cx="67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Timely decision making</a:t>
                </a:r>
                <a:endParaRPr lang="en-US" altLang="en-US"/>
              </a:p>
            </p:txBody>
          </p:sp>
          <p:sp>
            <p:nvSpPr>
              <p:cNvPr id="231" name="Rectangle 125">
                <a:extLst>
                  <a:ext uri="{FF2B5EF4-FFF2-40B4-BE49-F238E27FC236}">
                    <a16:creationId xmlns:a16="http://schemas.microsoft.com/office/drawing/2014/main" id="{5AA277F1-8642-4A95-BA38-006494BE7FAF}"/>
                  </a:ext>
                </a:extLst>
              </p:cNvPr>
              <p:cNvSpPr>
                <a:spLocks noChangeArrowheads="1"/>
              </p:cNvSpPr>
              <p:nvPr/>
            </p:nvSpPr>
            <p:spPr bwMode="auto">
              <a:xfrm>
                <a:off x="214" y="256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32" name="Rectangle 126">
                <a:extLst>
                  <a:ext uri="{FF2B5EF4-FFF2-40B4-BE49-F238E27FC236}">
                    <a16:creationId xmlns:a16="http://schemas.microsoft.com/office/drawing/2014/main" id="{A223AD0B-76EC-4EDD-8143-C6746F8EB644}"/>
                  </a:ext>
                </a:extLst>
              </p:cNvPr>
              <p:cNvSpPr>
                <a:spLocks noChangeArrowheads="1"/>
              </p:cNvSpPr>
              <p:nvPr/>
            </p:nvSpPr>
            <p:spPr bwMode="auto">
              <a:xfrm>
                <a:off x="291" y="2560"/>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Transparent</a:t>
                </a:r>
                <a:endParaRPr lang="en-US" altLang="en-US"/>
              </a:p>
            </p:txBody>
          </p:sp>
          <p:sp>
            <p:nvSpPr>
              <p:cNvPr id="233" name="Rectangle 127">
                <a:extLst>
                  <a:ext uri="{FF2B5EF4-FFF2-40B4-BE49-F238E27FC236}">
                    <a16:creationId xmlns:a16="http://schemas.microsoft.com/office/drawing/2014/main" id="{C3361B09-6506-444D-A8B4-4D6EEC500D3E}"/>
                  </a:ext>
                </a:extLst>
              </p:cNvPr>
              <p:cNvSpPr>
                <a:spLocks noChangeArrowheads="1"/>
              </p:cNvSpPr>
              <p:nvPr/>
            </p:nvSpPr>
            <p:spPr bwMode="auto">
              <a:xfrm>
                <a:off x="647" y="256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and </a:t>
                </a:r>
                <a:endParaRPr lang="en-US" altLang="en-US"/>
              </a:p>
            </p:txBody>
          </p:sp>
          <p:sp>
            <p:nvSpPr>
              <p:cNvPr id="234" name="Rectangle 128">
                <a:extLst>
                  <a:ext uri="{FF2B5EF4-FFF2-40B4-BE49-F238E27FC236}">
                    <a16:creationId xmlns:a16="http://schemas.microsoft.com/office/drawing/2014/main" id="{F4001ECB-FED6-4031-A55C-1EFE92E086EB}"/>
                  </a:ext>
                </a:extLst>
              </p:cNvPr>
              <p:cNvSpPr>
                <a:spLocks noChangeArrowheads="1"/>
              </p:cNvSpPr>
              <p:nvPr/>
            </p:nvSpPr>
            <p:spPr bwMode="auto">
              <a:xfrm>
                <a:off x="291" y="2637"/>
                <a:ext cx="3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collaborative</a:t>
                </a:r>
                <a:endParaRPr lang="en-US" altLang="en-US"/>
              </a:p>
            </p:txBody>
          </p:sp>
          <p:sp>
            <p:nvSpPr>
              <p:cNvPr id="235" name="Rectangle 129">
                <a:extLst>
                  <a:ext uri="{FF2B5EF4-FFF2-40B4-BE49-F238E27FC236}">
                    <a16:creationId xmlns:a16="http://schemas.microsoft.com/office/drawing/2014/main" id="{C74CC4C9-C9E7-4DC4-8127-36DD74D2B096}"/>
                  </a:ext>
                </a:extLst>
              </p:cNvPr>
              <p:cNvSpPr>
                <a:spLocks noChangeArrowheads="1"/>
              </p:cNvSpPr>
              <p:nvPr/>
            </p:nvSpPr>
            <p:spPr bwMode="auto">
              <a:xfrm>
                <a:off x="214" y="272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36" name="Rectangle 130">
                <a:extLst>
                  <a:ext uri="{FF2B5EF4-FFF2-40B4-BE49-F238E27FC236}">
                    <a16:creationId xmlns:a16="http://schemas.microsoft.com/office/drawing/2014/main" id="{C3945DF3-86AD-4D29-9AC8-021D50F401CE}"/>
                  </a:ext>
                </a:extLst>
              </p:cNvPr>
              <p:cNvSpPr>
                <a:spLocks noChangeArrowheads="1"/>
              </p:cNvSpPr>
              <p:nvPr/>
            </p:nvSpPr>
            <p:spPr bwMode="auto">
              <a:xfrm>
                <a:off x="291" y="2721"/>
                <a:ext cx="4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Culture strengths</a:t>
                </a:r>
                <a:endParaRPr lang="en-US" altLang="en-US"/>
              </a:p>
            </p:txBody>
          </p:sp>
          <p:sp>
            <p:nvSpPr>
              <p:cNvPr id="237" name="Rectangle 131">
                <a:extLst>
                  <a:ext uri="{FF2B5EF4-FFF2-40B4-BE49-F238E27FC236}">
                    <a16:creationId xmlns:a16="http://schemas.microsoft.com/office/drawing/2014/main" id="{45A9EE8B-676D-4F54-AF3D-702AE4316106}"/>
                  </a:ext>
                </a:extLst>
              </p:cNvPr>
              <p:cNvSpPr>
                <a:spLocks noChangeArrowheads="1"/>
              </p:cNvSpPr>
              <p:nvPr/>
            </p:nvSpPr>
            <p:spPr bwMode="auto">
              <a:xfrm>
                <a:off x="214" y="281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38" name="Rectangle 132">
                <a:extLst>
                  <a:ext uri="{FF2B5EF4-FFF2-40B4-BE49-F238E27FC236}">
                    <a16:creationId xmlns:a16="http://schemas.microsoft.com/office/drawing/2014/main" id="{A3EA2CD0-758B-4AA2-807C-605295987758}"/>
                  </a:ext>
                </a:extLst>
              </p:cNvPr>
              <p:cNvSpPr>
                <a:spLocks noChangeArrowheads="1"/>
              </p:cNvSpPr>
              <p:nvPr/>
            </p:nvSpPr>
            <p:spPr bwMode="auto">
              <a:xfrm>
                <a:off x="291" y="2813"/>
                <a:ext cx="6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Cultural change for the </a:t>
                </a:r>
                <a:endParaRPr lang="en-US" altLang="en-US"/>
              </a:p>
            </p:txBody>
          </p:sp>
          <p:sp>
            <p:nvSpPr>
              <p:cNvPr id="239" name="Rectangle 133">
                <a:extLst>
                  <a:ext uri="{FF2B5EF4-FFF2-40B4-BE49-F238E27FC236}">
                    <a16:creationId xmlns:a16="http://schemas.microsoft.com/office/drawing/2014/main" id="{B18AC2D0-3A50-4AEE-9E70-63F855DE9FA5}"/>
                  </a:ext>
                </a:extLst>
              </p:cNvPr>
              <p:cNvSpPr>
                <a:spLocks noChangeArrowheads="1"/>
              </p:cNvSpPr>
              <p:nvPr/>
            </p:nvSpPr>
            <p:spPr bwMode="auto">
              <a:xfrm>
                <a:off x="291" y="2889"/>
                <a:ext cx="1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future</a:t>
                </a:r>
                <a:endParaRPr lang="en-US" altLang="en-US"/>
              </a:p>
            </p:txBody>
          </p:sp>
          <p:sp>
            <p:nvSpPr>
              <p:cNvPr id="240" name="Line 134">
                <a:extLst>
                  <a:ext uri="{FF2B5EF4-FFF2-40B4-BE49-F238E27FC236}">
                    <a16:creationId xmlns:a16="http://schemas.microsoft.com/office/drawing/2014/main" id="{748E8BB4-90F1-4223-AD1C-AE323E8A1347}"/>
                  </a:ext>
                </a:extLst>
              </p:cNvPr>
              <p:cNvSpPr>
                <a:spLocks noChangeShapeType="1"/>
              </p:cNvSpPr>
              <p:nvPr/>
            </p:nvSpPr>
            <p:spPr bwMode="auto">
              <a:xfrm>
                <a:off x="1265" y="2301"/>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135">
                <a:extLst>
                  <a:ext uri="{FF2B5EF4-FFF2-40B4-BE49-F238E27FC236}">
                    <a16:creationId xmlns:a16="http://schemas.microsoft.com/office/drawing/2014/main" id="{BE677D1B-9EDE-4FCA-B485-5E83DEBDF93A}"/>
                  </a:ext>
                </a:extLst>
              </p:cNvPr>
              <p:cNvSpPr>
                <a:spLocks noChangeShapeType="1"/>
              </p:cNvSpPr>
              <p:nvPr/>
            </p:nvSpPr>
            <p:spPr bwMode="auto">
              <a:xfrm>
                <a:off x="1268" y="2215"/>
                <a:ext cx="0" cy="172"/>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136">
                <a:extLst>
                  <a:ext uri="{FF2B5EF4-FFF2-40B4-BE49-F238E27FC236}">
                    <a16:creationId xmlns:a16="http://schemas.microsoft.com/office/drawing/2014/main" id="{6D0E7BDA-0D4F-4BD0-B982-CA9EF71C7B73}"/>
                  </a:ext>
                </a:extLst>
              </p:cNvPr>
              <p:cNvSpPr>
                <a:spLocks noChangeShapeType="1"/>
              </p:cNvSpPr>
              <p:nvPr/>
            </p:nvSpPr>
            <p:spPr bwMode="auto">
              <a:xfrm>
                <a:off x="2196" y="2215"/>
                <a:ext cx="0" cy="172"/>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137">
                <a:extLst>
                  <a:ext uri="{FF2B5EF4-FFF2-40B4-BE49-F238E27FC236}">
                    <a16:creationId xmlns:a16="http://schemas.microsoft.com/office/drawing/2014/main" id="{4B7BF80B-3A93-49DD-8308-53023A2FB84E}"/>
                  </a:ext>
                </a:extLst>
              </p:cNvPr>
              <p:cNvSpPr>
                <a:spLocks noChangeShapeType="1"/>
              </p:cNvSpPr>
              <p:nvPr/>
            </p:nvSpPr>
            <p:spPr bwMode="auto">
              <a:xfrm>
                <a:off x="1265" y="2218"/>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138">
                <a:extLst>
                  <a:ext uri="{FF2B5EF4-FFF2-40B4-BE49-F238E27FC236}">
                    <a16:creationId xmlns:a16="http://schemas.microsoft.com/office/drawing/2014/main" id="{069300E3-B834-4729-812A-8864F3309855}"/>
                  </a:ext>
                </a:extLst>
              </p:cNvPr>
              <p:cNvSpPr>
                <a:spLocks noChangeShapeType="1"/>
              </p:cNvSpPr>
              <p:nvPr/>
            </p:nvSpPr>
            <p:spPr bwMode="auto">
              <a:xfrm>
                <a:off x="1265" y="2384"/>
                <a:ext cx="934"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39">
                <a:extLst>
                  <a:ext uri="{FF2B5EF4-FFF2-40B4-BE49-F238E27FC236}">
                    <a16:creationId xmlns:a16="http://schemas.microsoft.com/office/drawing/2014/main" id="{0402FE26-E1F1-4584-99C0-67A7F245A9BB}"/>
                  </a:ext>
                </a:extLst>
              </p:cNvPr>
              <p:cNvSpPr>
                <a:spLocks noChangeArrowheads="1"/>
              </p:cNvSpPr>
              <p:nvPr/>
            </p:nvSpPr>
            <p:spPr bwMode="auto">
              <a:xfrm>
                <a:off x="1272" y="222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46" name="Rectangle 140">
                <a:extLst>
                  <a:ext uri="{FF2B5EF4-FFF2-40B4-BE49-F238E27FC236}">
                    <a16:creationId xmlns:a16="http://schemas.microsoft.com/office/drawing/2014/main" id="{1A8D24C8-9A36-47B6-95D5-425BF0FB42FA}"/>
                  </a:ext>
                </a:extLst>
              </p:cNvPr>
              <p:cNvSpPr>
                <a:spLocks noChangeArrowheads="1"/>
              </p:cNvSpPr>
              <p:nvPr/>
            </p:nvSpPr>
            <p:spPr bwMode="auto">
              <a:xfrm>
                <a:off x="1349" y="2221"/>
                <a:ext cx="5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Clear reporting lines</a:t>
                </a:r>
                <a:endParaRPr lang="en-US" altLang="en-US" dirty="0"/>
              </a:p>
            </p:txBody>
          </p:sp>
          <p:sp>
            <p:nvSpPr>
              <p:cNvPr id="247" name="Rectangle 141">
                <a:extLst>
                  <a:ext uri="{FF2B5EF4-FFF2-40B4-BE49-F238E27FC236}">
                    <a16:creationId xmlns:a16="http://schemas.microsoft.com/office/drawing/2014/main" id="{D6B0E4DA-94C7-401C-9449-181FEF512400}"/>
                  </a:ext>
                </a:extLst>
              </p:cNvPr>
              <p:cNvSpPr>
                <a:spLocks noChangeArrowheads="1"/>
              </p:cNvSpPr>
              <p:nvPr/>
            </p:nvSpPr>
            <p:spPr bwMode="auto">
              <a:xfrm>
                <a:off x="1272" y="230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48" name="Rectangle 142">
                <a:extLst>
                  <a:ext uri="{FF2B5EF4-FFF2-40B4-BE49-F238E27FC236}">
                    <a16:creationId xmlns:a16="http://schemas.microsoft.com/office/drawing/2014/main" id="{D76396E9-6A33-4C26-B6A9-A6CDA688E979}"/>
                  </a:ext>
                </a:extLst>
              </p:cNvPr>
              <p:cNvSpPr>
                <a:spLocks noChangeArrowheads="1"/>
              </p:cNvSpPr>
              <p:nvPr/>
            </p:nvSpPr>
            <p:spPr bwMode="auto">
              <a:xfrm>
                <a:off x="1349" y="2304"/>
                <a:ext cx="1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Cross</a:t>
                </a:r>
                <a:endParaRPr lang="en-US" altLang="en-US"/>
              </a:p>
            </p:txBody>
          </p:sp>
          <p:sp>
            <p:nvSpPr>
              <p:cNvPr id="249" name="Rectangle 143">
                <a:extLst>
                  <a:ext uri="{FF2B5EF4-FFF2-40B4-BE49-F238E27FC236}">
                    <a16:creationId xmlns:a16="http://schemas.microsoft.com/office/drawing/2014/main" id="{8D067664-A92C-425B-977F-31E559488E21}"/>
                  </a:ext>
                </a:extLst>
              </p:cNvPr>
              <p:cNvSpPr>
                <a:spLocks noChangeArrowheads="1"/>
              </p:cNvSpPr>
              <p:nvPr/>
            </p:nvSpPr>
            <p:spPr bwMode="auto">
              <a:xfrm>
                <a:off x="1515" y="2304"/>
                <a:ext cx="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50" name="Rectangle 144">
                <a:extLst>
                  <a:ext uri="{FF2B5EF4-FFF2-40B4-BE49-F238E27FC236}">
                    <a16:creationId xmlns:a16="http://schemas.microsoft.com/office/drawing/2014/main" id="{A0137919-4149-46FE-B532-67B14415DEBA}"/>
                  </a:ext>
                </a:extLst>
              </p:cNvPr>
              <p:cNvSpPr>
                <a:spLocks noChangeArrowheads="1"/>
              </p:cNvSpPr>
              <p:nvPr/>
            </p:nvSpPr>
            <p:spPr bwMode="auto">
              <a:xfrm>
                <a:off x="1536" y="2304"/>
                <a:ext cx="4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BU partnership</a:t>
                </a:r>
                <a:endParaRPr lang="en-US" altLang="en-US"/>
              </a:p>
            </p:txBody>
          </p:sp>
          <p:sp>
            <p:nvSpPr>
              <p:cNvPr id="251" name="Line 145">
                <a:extLst>
                  <a:ext uri="{FF2B5EF4-FFF2-40B4-BE49-F238E27FC236}">
                    <a16:creationId xmlns:a16="http://schemas.microsoft.com/office/drawing/2014/main" id="{A976C32B-697E-4DCB-97C0-B418747C2F9C}"/>
                  </a:ext>
                </a:extLst>
              </p:cNvPr>
              <p:cNvSpPr>
                <a:spLocks noChangeShapeType="1"/>
              </p:cNvSpPr>
              <p:nvPr/>
            </p:nvSpPr>
            <p:spPr bwMode="auto">
              <a:xfrm>
                <a:off x="2502" y="2306"/>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146">
                <a:extLst>
                  <a:ext uri="{FF2B5EF4-FFF2-40B4-BE49-F238E27FC236}">
                    <a16:creationId xmlns:a16="http://schemas.microsoft.com/office/drawing/2014/main" id="{566B3FD7-49C0-4D4B-8E2C-7A7BA0860346}"/>
                  </a:ext>
                </a:extLst>
              </p:cNvPr>
              <p:cNvSpPr>
                <a:spLocks noChangeShapeType="1"/>
              </p:cNvSpPr>
              <p:nvPr/>
            </p:nvSpPr>
            <p:spPr bwMode="auto">
              <a:xfrm>
                <a:off x="2502" y="2389"/>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147">
                <a:extLst>
                  <a:ext uri="{FF2B5EF4-FFF2-40B4-BE49-F238E27FC236}">
                    <a16:creationId xmlns:a16="http://schemas.microsoft.com/office/drawing/2014/main" id="{6711E325-0076-46D3-B74B-043D14FC6496}"/>
                  </a:ext>
                </a:extLst>
              </p:cNvPr>
              <p:cNvSpPr>
                <a:spLocks noChangeShapeType="1"/>
              </p:cNvSpPr>
              <p:nvPr/>
            </p:nvSpPr>
            <p:spPr bwMode="auto">
              <a:xfrm>
                <a:off x="2502" y="2472"/>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148">
                <a:extLst>
                  <a:ext uri="{FF2B5EF4-FFF2-40B4-BE49-F238E27FC236}">
                    <a16:creationId xmlns:a16="http://schemas.microsoft.com/office/drawing/2014/main" id="{A062FC5A-0969-4825-8B68-5FC4E3CAF889}"/>
                  </a:ext>
                </a:extLst>
              </p:cNvPr>
              <p:cNvSpPr>
                <a:spLocks noChangeShapeType="1"/>
              </p:cNvSpPr>
              <p:nvPr/>
            </p:nvSpPr>
            <p:spPr bwMode="auto">
              <a:xfrm>
                <a:off x="2505" y="2220"/>
                <a:ext cx="0" cy="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149">
                <a:extLst>
                  <a:ext uri="{FF2B5EF4-FFF2-40B4-BE49-F238E27FC236}">
                    <a16:creationId xmlns:a16="http://schemas.microsoft.com/office/drawing/2014/main" id="{BB87E749-BD72-44FD-A486-F5C4F0CB2D28}"/>
                  </a:ext>
                </a:extLst>
              </p:cNvPr>
              <p:cNvSpPr>
                <a:spLocks noChangeShapeType="1"/>
              </p:cNvSpPr>
              <p:nvPr/>
            </p:nvSpPr>
            <p:spPr bwMode="auto">
              <a:xfrm>
                <a:off x="3432" y="2220"/>
                <a:ext cx="0" cy="338"/>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150">
                <a:extLst>
                  <a:ext uri="{FF2B5EF4-FFF2-40B4-BE49-F238E27FC236}">
                    <a16:creationId xmlns:a16="http://schemas.microsoft.com/office/drawing/2014/main" id="{29B0BC95-71B5-4119-B320-AC207E20FB47}"/>
                  </a:ext>
                </a:extLst>
              </p:cNvPr>
              <p:cNvSpPr>
                <a:spLocks noChangeShapeType="1"/>
              </p:cNvSpPr>
              <p:nvPr/>
            </p:nvSpPr>
            <p:spPr bwMode="auto">
              <a:xfrm>
                <a:off x="2502" y="2223"/>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51">
                <a:extLst>
                  <a:ext uri="{FF2B5EF4-FFF2-40B4-BE49-F238E27FC236}">
                    <a16:creationId xmlns:a16="http://schemas.microsoft.com/office/drawing/2014/main" id="{64D07110-0883-4C8F-B222-A930A2F099B8}"/>
                  </a:ext>
                </a:extLst>
              </p:cNvPr>
              <p:cNvSpPr>
                <a:spLocks noChangeShapeType="1"/>
              </p:cNvSpPr>
              <p:nvPr/>
            </p:nvSpPr>
            <p:spPr bwMode="auto">
              <a:xfrm>
                <a:off x="2502" y="2555"/>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52">
                <a:extLst>
                  <a:ext uri="{FF2B5EF4-FFF2-40B4-BE49-F238E27FC236}">
                    <a16:creationId xmlns:a16="http://schemas.microsoft.com/office/drawing/2014/main" id="{D879834C-EBEC-4CD3-BBF5-7A0A9B94BCC5}"/>
                  </a:ext>
                </a:extLst>
              </p:cNvPr>
              <p:cNvSpPr>
                <a:spLocks noChangeArrowheads="1"/>
              </p:cNvSpPr>
              <p:nvPr/>
            </p:nvSpPr>
            <p:spPr bwMode="auto">
              <a:xfrm>
                <a:off x="2509" y="222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59" name="Rectangle 153">
                <a:extLst>
                  <a:ext uri="{FF2B5EF4-FFF2-40B4-BE49-F238E27FC236}">
                    <a16:creationId xmlns:a16="http://schemas.microsoft.com/office/drawing/2014/main" id="{CC1FC8D5-8293-4AAF-8E58-44CC38689A9A}"/>
                  </a:ext>
                </a:extLst>
              </p:cNvPr>
              <p:cNvSpPr>
                <a:spLocks noChangeArrowheads="1"/>
              </p:cNvSpPr>
              <p:nvPr/>
            </p:nvSpPr>
            <p:spPr bwMode="auto">
              <a:xfrm>
                <a:off x="2586" y="2226"/>
                <a:ext cx="31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Meaningful</a:t>
                </a:r>
                <a:endParaRPr lang="en-US" altLang="en-US"/>
              </a:p>
            </p:txBody>
          </p:sp>
          <p:sp>
            <p:nvSpPr>
              <p:cNvPr id="260" name="Rectangle 154">
                <a:extLst>
                  <a:ext uri="{FF2B5EF4-FFF2-40B4-BE49-F238E27FC236}">
                    <a16:creationId xmlns:a16="http://schemas.microsoft.com/office/drawing/2014/main" id="{51C2999F-653F-4268-AF2F-A89520294158}"/>
                  </a:ext>
                </a:extLst>
              </p:cNvPr>
              <p:cNvSpPr>
                <a:spLocks noChangeArrowheads="1"/>
              </p:cNvSpPr>
              <p:nvPr/>
            </p:nvSpPr>
            <p:spPr bwMode="auto">
              <a:xfrm>
                <a:off x="2912" y="2226"/>
                <a:ext cx="1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work</a:t>
                </a:r>
                <a:endParaRPr lang="en-US" altLang="en-US"/>
              </a:p>
            </p:txBody>
          </p:sp>
          <p:sp>
            <p:nvSpPr>
              <p:cNvPr id="261" name="Rectangle 155">
                <a:extLst>
                  <a:ext uri="{FF2B5EF4-FFF2-40B4-BE49-F238E27FC236}">
                    <a16:creationId xmlns:a16="http://schemas.microsoft.com/office/drawing/2014/main" id="{2591C306-65BB-45A5-BD8B-0DBAA4E43F32}"/>
                  </a:ext>
                </a:extLst>
              </p:cNvPr>
              <p:cNvSpPr>
                <a:spLocks noChangeArrowheads="1"/>
              </p:cNvSpPr>
              <p:nvPr/>
            </p:nvSpPr>
            <p:spPr bwMode="auto">
              <a:xfrm>
                <a:off x="2509" y="231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62" name="Rectangle 156">
                <a:extLst>
                  <a:ext uri="{FF2B5EF4-FFF2-40B4-BE49-F238E27FC236}">
                    <a16:creationId xmlns:a16="http://schemas.microsoft.com/office/drawing/2014/main" id="{8C428617-87DF-4979-AB0E-6CA61CF1E056}"/>
                  </a:ext>
                </a:extLst>
              </p:cNvPr>
              <p:cNvSpPr>
                <a:spLocks noChangeArrowheads="1"/>
              </p:cNvSpPr>
              <p:nvPr/>
            </p:nvSpPr>
            <p:spPr bwMode="auto">
              <a:xfrm>
                <a:off x="2586" y="2311"/>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Able</a:t>
                </a:r>
                <a:endParaRPr lang="en-US" altLang="en-US"/>
              </a:p>
            </p:txBody>
          </p:sp>
          <p:sp>
            <p:nvSpPr>
              <p:cNvPr id="263" name="Rectangle 157">
                <a:extLst>
                  <a:ext uri="{FF2B5EF4-FFF2-40B4-BE49-F238E27FC236}">
                    <a16:creationId xmlns:a16="http://schemas.microsoft.com/office/drawing/2014/main" id="{129FAA5A-70A4-443E-9602-D1A60DBE9B70}"/>
                  </a:ext>
                </a:extLst>
              </p:cNvPr>
              <p:cNvSpPr>
                <a:spLocks noChangeArrowheads="1"/>
              </p:cNvSpPr>
              <p:nvPr/>
            </p:nvSpPr>
            <p:spPr bwMode="auto">
              <a:xfrm>
                <a:off x="2730" y="2311"/>
                <a:ext cx="4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to be productive</a:t>
                </a:r>
                <a:endParaRPr lang="en-US" altLang="en-US"/>
              </a:p>
            </p:txBody>
          </p:sp>
          <p:sp>
            <p:nvSpPr>
              <p:cNvPr id="264" name="Rectangle 158">
                <a:extLst>
                  <a:ext uri="{FF2B5EF4-FFF2-40B4-BE49-F238E27FC236}">
                    <a16:creationId xmlns:a16="http://schemas.microsoft.com/office/drawing/2014/main" id="{13598140-3951-4559-97B7-96F5774D1E6E}"/>
                  </a:ext>
                </a:extLst>
              </p:cNvPr>
              <p:cNvSpPr>
                <a:spLocks noChangeArrowheads="1"/>
              </p:cNvSpPr>
              <p:nvPr/>
            </p:nvSpPr>
            <p:spPr bwMode="auto">
              <a:xfrm>
                <a:off x="2509" y="239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65" name="Rectangle 159">
                <a:extLst>
                  <a:ext uri="{FF2B5EF4-FFF2-40B4-BE49-F238E27FC236}">
                    <a16:creationId xmlns:a16="http://schemas.microsoft.com/office/drawing/2014/main" id="{78593BFB-84EA-478C-B467-2B2BF8CC17F2}"/>
                  </a:ext>
                </a:extLst>
              </p:cNvPr>
              <p:cNvSpPr>
                <a:spLocks noChangeArrowheads="1"/>
              </p:cNvSpPr>
              <p:nvPr/>
            </p:nvSpPr>
            <p:spPr bwMode="auto">
              <a:xfrm>
                <a:off x="2586" y="2394"/>
                <a:ext cx="6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Right authority levels </a:t>
                </a:r>
                <a:endParaRPr lang="en-US" altLang="en-US"/>
              </a:p>
            </p:txBody>
          </p:sp>
          <p:sp>
            <p:nvSpPr>
              <p:cNvPr id="266" name="Rectangle 160">
                <a:extLst>
                  <a:ext uri="{FF2B5EF4-FFF2-40B4-BE49-F238E27FC236}">
                    <a16:creationId xmlns:a16="http://schemas.microsoft.com/office/drawing/2014/main" id="{E88BB5F8-E42F-476F-BEBA-E3B5B45FB67A}"/>
                  </a:ext>
                </a:extLst>
              </p:cNvPr>
              <p:cNvSpPr>
                <a:spLocks noChangeArrowheads="1"/>
              </p:cNvSpPr>
              <p:nvPr/>
            </p:nvSpPr>
            <p:spPr bwMode="auto">
              <a:xfrm>
                <a:off x="2509" y="247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67" name="Rectangle 161">
                <a:extLst>
                  <a:ext uri="{FF2B5EF4-FFF2-40B4-BE49-F238E27FC236}">
                    <a16:creationId xmlns:a16="http://schemas.microsoft.com/office/drawing/2014/main" id="{1A3165F1-57EA-40DF-8918-433219BFE91E}"/>
                  </a:ext>
                </a:extLst>
              </p:cNvPr>
              <p:cNvSpPr>
                <a:spLocks noChangeArrowheads="1"/>
              </p:cNvSpPr>
              <p:nvPr/>
            </p:nvSpPr>
            <p:spPr bwMode="auto">
              <a:xfrm>
                <a:off x="2586" y="2476"/>
                <a:ext cx="6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Personal career growth</a:t>
                </a:r>
                <a:endParaRPr lang="en-US" altLang="en-US"/>
              </a:p>
            </p:txBody>
          </p:sp>
          <p:sp>
            <p:nvSpPr>
              <p:cNvPr id="268" name="Line 162">
                <a:extLst>
                  <a:ext uri="{FF2B5EF4-FFF2-40B4-BE49-F238E27FC236}">
                    <a16:creationId xmlns:a16="http://schemas.microsoft.com/office/drawing/2014/main" id="{8DE21AFE-ABFC-4C18-9F50-8E58EFBCD2E2}"/>
                  </a:ext>
                </a:extLst>
              </p:cNvPr>
              <p:cNvSpPr>
                <a:spLocks noChangeShapeType="1"/>
              </p:cNvSpPr>
              <p:nvPr/>
            </p:nvSpPr>
            <p:spPr bwMode="auto">
              <a:xfrm>
                <a:off x="3599" y="2304"/>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163">
                <a:extLst>
                  <a:ext uri="{FF2B5EF4-FFF2-40B4-BE49-F238E27FC236}">
                    <a16:creationId xmlns:a16="http://schemas.microsoft.com/office/drawing/2014/main" id="{6F4C2142-0B70-492C-A972-612087710D0A}"/>
                  </a:ext>
                </a:extLst>
              </p:cNvPr>
              <p:cNvSpPr>
                <a:spLocks noChangeShapeType="1"/>
              </p:cNvSpPr>
              <p:nvPr/>
            </p:nvSpPr>
            <p:spPr bwMode="auto">
              <a:xfrm>
                <a:off x="3599" y="2387"/>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164">
                <a:extLst>
                  <a:ext uri="{FF2B5EF4-FFF2-40B4-BE49-F238E27FC236}">
                    <a16:creationId xmlns:a16="http://schemas.microsoft.com/office/drawing/2014/main" id="{4E15105A-FE58-4EB1-8195-6D8F5C559419}"/>
                  </a:ext>
                </a:extLst>
              </p:cNvPr>
              <p:cNvSpPr>
                <a:spLocks noChangeShapeType="1"/>
              </p:cNvSpPr>
              <p:nvPr/>
            </p:nvSpPr>
            <p:spPr bwMode="auto">
              <a:xfrm>
                <a:off x="3599" y="2470"/>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165">
                <a:extLst>
                  <a:ext uri="{FF2B5EF4-FFF2-40B4-BE49-F238E27FC236}">
                    <a16:creationId xmlns:a16="http://schemas.microsoft.com/office/drawing/2014/main" id="{61CFEE7B-30EF-4270-97A8-153654623D8B}"/>
                  </a:ext>
                </a:extLst>
              </p:cNvPr>
              <p:cNvSpPr>
                <a:spLocks noChangeShapeType="1"/>
              </p:cNvSpPr>
              <p:nvPr/>
            </p:nvSpPr>
            <p:spPr bwMode="auto">
              <a:xfrm>
                <a:off x="3602" y="2218"/>
                <a:ext cx="0" cy="40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166">
                <a:extLst>
                  <a:ext uri="{FF2B5EF4-FFF2-40B4-BE49-F238E27FC236}">
                    <a16:creationId xmlns:a16="http://schemas.microsoft.com/office/drawing/2014/main" id="{B87F5838-0823-4F57-9A04-94ACA0F59853}"/>
                  </a:ext>
                </a:extLst>
              </p:cNvPr>
              <p:cNvSpPr>
                <a:spLocks noChangeShapeType="1"/>
              </p:cNvSpPr>
              <p:nvPr/>
            </p:nvSpPr>
            <p:spPr bwMode="auto">
              <a:xfrm>
                <a:off x="4529" y="2218"/>
                <a:ext cx="0" cy="40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167">
                <a:extLst>
                  <a:ext uri="{FF2B5EF4-FFF2-40B4-BE49-F238E27FC236}">
                    <a16:creationId xmlns:a16="http://schemas.microsoft.com/office/drawing/2014/main" id="{E5EB2303-AFE9-47EE-BB71-E193A8C20A59}"/>
                  </a:ext>
                </a:extLst>
              </p:cNvPr>
              <p:cNvSpPr>
                <a:spLocks noChangeShapeType="1"/>
              </p:cNvSpPr>
              <p:nvPr/>
            </p:nvSpPr>
            <p:spPr bwMode="auto">
              <a:xfrm>
                <a:off x="3599" y="2220"/>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168">
                <a:extLst>
                  <a:ext uri="{FF2B5EF4-FFF2-40B4-BE49-F238E27FC236}">
                    <a16:creationId xmlns:a16="http://schemas.microsoft.com/office/drawing/2014/main" id="{CDD6CEB2-F705-458C-BEBC-4126D9C5C00D}"/>
                  </a:ext>
                </a:extLst>
              </p:cNvPr>
              <p:cNvSpPr>
                <a:spLocks noChangeShapeType="1"/>
              </p:cNvSpPr>
              <p:nvPr/>
            </p:nvSpPr>
            <p:spPr bwMode="auto">
              <a:xfrm>
                <a:off x="3599" y="2624"/>
                <a:ext cx="933"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69">
                <a:extLst>
                  <a:ext uri="{FF2B5EF4-FFF2-40B4-BE49-F238E27FC236}">
                    <a16:creationId xmlns:a16="http://schemas.microsoft.com/office/drawing/2014/main" id="{C07C85C1-7D7B-41FD-8ECD-BD6E58DCE79C}"/>
                  </a:ext>
                </a:extLst>
              </p:cNvPr>
              <p:cNvSpPr>
                <a:spLocks noChangeArrowheads="1"/>
              </p:cNvSpPr>
              <p:nvPr/>
            </p:nvSpPr>
            <p:spPr bwMode="auto">
              <a:xfrm>
                <a:off x="3606" y="222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76" name="Rectangle 170">
                <a:extLst>
                  <a:ext uri="{FF2B5EF4-FFF2-40B4-BE49-F238E27FC236}">
                    <a16:creationId xmlns:a16="http://schemas.microsoft.com/office/drawing/2014/main" id="{BDE86745-3CD3-4DA4-96DE-ADF570919508}"/>
                  </a:ext>
                </a:extLst>
              </p:cNvPr>
              <p:cNvSpPr>
                <a:spLocks noChangeArrowheads="1"/>
              </p:cNvSpPr>
              <p:nvPr/>
            </p:nvSpPr>
            <p:spPr bwMode="auto">
              <a:xfrm>
                <a:off x="3683" y="2224"/>
                <a:ext cx="7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Communicates decisions</a:t>
                </a:r>
                <a:endParaRPr lang="en-US" altLang="en-US"/>
              </a:p>
            </p:txBody>
          </p:sp>
          <p:sp>
            <p:nvSpPr>
              <p:cNvPr id="277" name="Rectangle 171">
                <a:extLst>
                  <a:ext uri="{FF2B5EF4-FFF2-40B4-BE49-F238E27FC236}">
                    <a16:creationId xmlns:a16="http://schemas.microsoft.com/office/drawing/2014/main" id="{64132E5D-EC96-4569-915F-388F3A96CB17}"/>
                  </a:ext>
                </a:extLst>
              </p:cNvPr>
              <p:cNvSpPr>
                <a:spLocks noChangeArrowheads="1"/>
              </p:cNvSpPr>
              <p:nvPr/>
            </p:nvSpPr>
            <p:spPr bwMode="auto">
              <a:xfrm>
                <a:off x="3606" y="230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78" name="Rectangle 172">
                <a:extLst>
                  <a:ext uri="{FF2B5EF4-FFF2-40B4-BE49-F238E27FC236}">
                    <a16:creationId xmlns:a16="http://schemas.microsoft.com/office/drawing/2014/main" id="{01F7146E-0EE2-4F3F-8AF7-CCEFCCE3C92F}"/>
                  </a:ext>
                </a:extLst>
              </p:cNvPr>
              <p:cNvSpPr>
                <a:spLocks noChangeArrowheads="1"/>
              </p:cNvSpPr>
              <p:nvPr/>
            </p:nvSpPr>
            <p:spPr bwMode="auto">
              <a:xfrm>
                <a:off x="3683" y="2307"/>
                <a:ext cx="6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Shares best practices</a:t>
                </a:r>
                <a:endParaRPr lang="en-US" altLang="en-US"/>
              </a:p>
            </p:txBody>
          </p:sp>
          <p:sp>
            <p:nvSpPr>
              <p:cNvPr id="279" name="Rectangle 173">
                <a:extLst>
                  <a:ext uri="{FF2B5EF4-FFF2-40B4-BE49-F238E27FC236}">
                    <a16:creationId xmlns:a16="http://schemas.microsoft.com/office/drawing/2014/main" id="{4F2018E2-C892-4117-99F5-530CFDB5D2FB}"/>
                  </a:ext>
                </a:extLst>
              </p:cNvPr>
              <p:cNvSpPr>
                <a:spLocks noChangeArrowheads="1"/>
              </p:cNvSpPr>
              <p:nvPr/>
            </p:nvSpPr>
            <p:spPr bwMode="auto">
              <a:xfrm>
                <a:off x="3606" y="239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80" name="Rectangle 174">
                <a:extLst>
                  <a:ext uri="{FF2B5EF4-FFF2-40B4-BE49-F238E27FC236}">
                    <a16:creationId xmlns:a16="http://schemas.microsoft.com/office/drawing/2014/main" id="{67EE9928-714C-4A6A-8B25-420AC6A00E48}"/>
                  </a:ext>
                </a:extLst>
              </p:cNvPr>
              <p:cNvSpPr>
                <a:spLocks noChangeArrowheads="1"/>
              </p:cNvSpPr>
              <p:nvPr/>
            </p:nvSpPr>
            <p:spPr bwMode="auto">
              <a:xfrm>
                <a:off x="3683" y="2390"/>
                <a:ext cx="8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Communicates ideas openly</a:t>
                </a:r>
                <a:endParaRPr lang="en-US" altLang="en-US"/>
              </a:p>
            </p:txBody>
          </p:sp>
          <p:sp>
            <p:nvSpPr>
              <p:cNvPr id="281" name="Rectangle 175">
                <a:extLst>
                  <a:ext uri="{FF2B5EF4-FFF2-40B4-BE49-F238E27FC236}">
                    <a16:creationId xmlns:a16="http://schemas.microsoft.com/office/drawing/2014/main" id="{320EBE19-54D0-4B39-8D4B-D7395B2E2105}"/>
                  </a:ext>
                </a:extLst>
              </p:cNvPr>
              <p:cNvSpPr>
                <a:spLocks noChangeArrowheads="1"/>
              </p:cNvSpPr>
              <p:nvPr/>
            </p:nvSpPr>
            <p:spPr bwMode="auto">
              <a:xfrm>
                <a:off x="3606" y="247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282" name="Rectangle 176">
                <a:extLst>
                  <a:ext uri="{FF2B5EF4-FFF2-40B4-BE49-F238E27FC236}">
                    <a16:creationId xmlns:a16="http://schemas.microsoft.com/office/drawing/2014/main" id="{FD36CBFE-FD26-46C6-A036-8E5C7CC5F833}"/>
                  </a:ext>
                </a:extLst>
              </p:cNvPr>
              <p:cNvSpPr>
                <a:spLocks noChangeArrowheads="1"/>
              </p:cNvSpPr>
              <p:nvPr/>
            </p:nvSpPr>
            <p:spPr bwMode="auto">
              <a:xfrm>
                <a:off x="3683" y="2473"/>
                <a:ext cx="7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Openness to ideas from </a:t>
                </a:r>
                <a:endParaRPr lang="en-US" altLang="en-US"/>
              </a:p>
            </p:txBody>
          </p:sp>
          <p:sp>
            <p:nvSpPr>
              <p:cNvPr id="283" name="Rectangle 177">
                <a:extLst>
                  <a:ext uri="{FF2B5EF4-FFF2-40B4-BE49-F238E27FC236}">
                    <a16:creationId xmlns:a16="http://schemas.microsoft.com/office/drawing/2014/main" id="{97C06EF6-D84F-45BD-AD3F-5FC5583F4218}"/>
                  </a:ext>
                </a:extLst>
              </p:cNvPr>
              <p:cNvSpPr>
                <a:spLocks noChangeArrowheads="1"/>
              </p:cNvSpPr>
              <p:nvPr/>
            </p:nvSpPr>
            <p:spPr bwMode="auto">
              <a:xfrm>
                <a:off x="3683" y="2549"/>
                <a:ext cx="1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teams</a:t>
                </a:r>
                <a:endParaRPr lang="en-US" altLang="en-US"/>
              </a:p>
            </p:txBody>
          </p:sp>
          <p:sp>
            <p:nvSpPr>
              <p:cNvPr id="284" name="Rectangle 178">
                <a:extLst>
                  <a:ext uri="{FF2B5EF4-FFF2-40B4-BE49-F238E27FC236}">
                    <a16:creationId xmlns:a16="http://schemas.microsoft.com/office/drawing/2014/main" id="{1FB93945-F6CA-4AC2-BCF8-AF06164F15A6}"/>
                  </a:ext>
                </a:extLst>
              </p:cNvPr>
              <p:cNvSpPr>
                <a:spLocks noChangeArrowheads="1"/>
              </p:cNvSpPr>
              <p:nvPr/>
            </p:nvSpPr>
            <p:spPr bwMode="auto">
              <a:xfrm>
                <a:off x="167" y="662"/>
                <a:ext cx="782" cy="140"/>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79">
                <a:extLst>
                  <a:ext uri="{FF2B5EF4-FFF2-40B4-BE49-F238E27FC236}">
                    <a16:creationId xmlns:a16="http://schemas.microsoft.com/office/drawing/2014/main" id="{41D3FFAB-EEDE-4CEA-A7A7-256B35B69B8B}"/>
                  </a:ext>
                </a:extLst>
              </p:cNvPr>
              <p:cNvSpPr>
                <a:spLocks noChangeArrowheads="1"/>
              </p:cNvSpPr>
              <p:nvPr/>
            </p:nvSpPr>
            <p:spPr bwMode="auto">
              <a:xfrm>
                <a:off x="265" y="683"/>
                <a:ext cx="5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Company  strategy</a:t>
                </a:r>
                <a:endParaRPr lang="en-US" altLang="en-US"/>
              </a:p>
            </p:txBody>
          </p:sp>
          <p:sp>
            <p:nvSpPr>
              <p:cNvPr id="286" name="Rectangle 180">
                <a:extLst>
                  <a:ext uri="{FF2B5EF4-FFF2-40B4-BE49-F238E27FC236}">
                    <a16:creationId xmlns:a16="http://schemas.microsoft.com/office/drawing/2014/main" id="{D2327E8B-6F62-434C-B228-7E94407CE809}"/>
                  </a:ext>
                </a:extLst>
              </p:cNvPr>
              <p:cNvSpPr>
                <a:spLocks noChangeArrowheads="1"/>
              </p:cNvSpPr>
              <p:nvPr/>
            </p:nvSpPr>
            <p:spPr bwMode="auto">
              <a:xfrm>
                <a:off x="1215" y="653"/>
                <a:ext cx="1076" cy="140"/>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81">
                <a:extLst>
                  <a:ext uri="{FF2B5EF4-FFF2-40B4-BE49-F238E27FC236}">
                    <a16:creationId xmlns:a16="http://schemas.microsoft.com/office/drawing/2014/main" id="{9466AB24-FB22-4678-8D54-E9533BEF3AB5}"/>
                  </a:ext>
                </a:extLst>
              </p:cNvPr>
              <p:cNvSpPr>
                <a:spLocks noChangeArrowheads="1"/>
              </p:cNvSpPr>
              <p:nvPr/>
            </p:nvSpPr>
            <p:spPr bwMode="auto">
              <a:xfrm>
                <a:off x="1313" y="676"/>
                <a:ext cx="93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FFFFFF"/>
                    </a:solidFill>
                    <a:latin typeface="Arial Narrow" panose="020B0606020202030204" pitchFamily="34" charset="0"/>
                  </a:rPr>
                  <a:t>Performance &amp; accountability</a:t>
                </a:r>
                <a:endParaRPr lang="en-US" altLang="en-US" dirty="0"/>
              </a:p>
            </p:txBody>
          </p:sp>
          <p:sp>
            <p:nvSpPr>
              <p:cNvPr id="288" name="Rectangle 182">
                <a:extLst>
                  <a:ext uri="{FF2B5EF4-FFF2-40B4-BE49-F238E27FC236}">
                    <a16:creationId xmlns:a16="http://schemas.microsoft.com/office/drawing/2014/main" id="{284892EC-6A67-4EDB-8EC5-FF71BC6F9532}"/>
                  </a:ext>
                </a:extLst>
              </p:cNvPr>
              <p:cNvSpPr>
                <a:spLocks noChangeArrowheads="1"/>
              </p:cNvSpPr>
              <p:nvPr/>
            </p:nvSpPr>
            <p:spPr bwMode="auto">
              <a:xfrm>
                <a:off x="2467" y="653"/>
                <a:ext cx="882" cy="140"/>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83">
                <a:extLst>
                  <a:ext uri="{FF2B5EF4-FFF2-40B4-BE49-F238E27FC236}">
                    <a16:creationId xmlns:a16="http://schemas.microsoft.com/office/drawing/2014/main" id="{1C289676-ADDD-48E0-AD84-3E5E9AB51B1A}"/>
                  </a:ext>
                </a:extLst>
              </p:cNvPr>
              <p:cNvSpPr>
                <a:spLocks noChangeArrowheads="1"/>
              </p:cNvSpPr>
              <p:nvPr/>
            </p:nvSpPr>
            <p:spPr bwMode="auto">
              <a:xfrm>
                <a:off x="2566" y="676"/>
                <a:ext cx="7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Operational excellence</a:t>
                </a:r>
                <a:endParaRPr lang="en-US" altLang="en-US"/>
              </a:p>
            </p:txBody>
          </p:sp>
          <p:sp>
            <p:nvSpPr>
              <p:cNvPr id="290" name="Rectangle 184">
                <a:extLst>
                  <a:ext uri="{FF2B5EF4-FFF2-40B4-BE49-F238E27FC236}">
                    <a16:creationId xmlns:a16="http://schemas.microsoft.com/office/drawing/2014/main" id="{B1C3FA0A-48F2-4238-B4C4-5D8E2EE8A168}"/>
                  </a:ext>
                </a:extLst>
              </p:cNvPr>
              <p:cNvSpPr>
                <a:spLocks noChangeArrowheads="1"/>
              </p:cNvSpPr>
              <p:nvPr/>
            </p:nvSpPr>
            <p:spPr bwMode="auto">
              <a:xfrm>
                <a:off x="3469" y="653"/>
                <a:ext cx="984" cy="140"/>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85">
                <a:extLst>
                  <a:ext uri="{FF2B5EF4-FFF2-40B4-BE49-F238E27FC236}">
                    <a16:creationId xmlns:a16="http://schemas.microsoft.com/office/drawing/2014/main" id="{D90ACB48-AE28-4FBA-A3A3-FFD58B0A842E}"/>
                  </a:ext>
                </a:extLst>
              </p:cNvPr>
              <p:cNvSpPr>
                <a:spLocks noChangeArrowheads="1"/>
              </p:cNvSpPr>
              <p:nvPr/>
            </p:nvSpPr>
            <p:spPr bwMode="auto">
              <a:xfrm>
                <a:off x="3586" y="676"/>
                <a:ext cx="3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Leadership</a:t>
                </a:r>
                <a:endParaRPr lang="en-US" altLang="en-US"/>
              </a:p>
            </p:txBody>
          </p:sp>
          <p:sp>
            <p:nvSpPr>
              <p:cNvPr id="292" name="Rectangle 186">
                <a:extLst>
                  <a:ext uri="{FF2B5EF4-FFF2-40B4-BE49-F238E27FC236}">
                    <a16:creationId xmlns:a16="http://schemas.microsoft.com/office/drawing/2014/main" id="{9C689CB4-C383-43F2-8E68-7F1AE2033801}"/>
                  </a:ext>
                </a:extLst>
              </p:cNvPr>
              <p:cNvSpPr>
                <a:spLocks noChangeArrowheads="1"/>
              </p:cNvSpPr>
              <p:nvPr/>
            </p:nvSpPr>
            <p:spPr bwMode="auto">
              <a:xfrm>
                <a:off x="244" y="2057"/>
                <a:ext cx="720" cy="137"/>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87">
                <a:extLst>
                  <a:ext uri="{FF2B5EF4-FFF2-40B4-BE49-F238E27FC236}">
                    <a16:creationId xmlns:a16="http://schemas.microsoft.com/office/drawing/2014/main" id="{CD15DC3A-B02F-461F-A8E9-8DFAE61A4997}"/>
                  </a:ext>
                </a:extLst>
              </p:cNvPr>
              <p:cNvSpPr>
                <a:spLocks noChangeArrowheads="1"/>
              </p:cNvSpPr>
              <p:nvPr/>
            </p:nvSpPr>
            <p:spPr bwMode="auto">
              <a:xfrm>
                <a:off x="324" y="2078"/>
                <a:ext cx="2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Culture</a:t>
                </a:r>
                <a:endParaRPr lang="en-US" altLang="en-US"/>
              </a:p>
            </p:txBody>
          </p:sp>
          <p:sp>
            <p:nvSpPr>
              <p:cNvPr id="294" name="Rectangle 188">
                <a:extLst>
                  <a:ext uri="{FF2B5EF4-FFF2-40B4-BE49-F238E27FC236}">
                    <a16:creationId xmlns:a16="http://schemas.microsoft.com/office/drawing/2014/main" id="{27459E11-902E-41B0-B85A-739A1C882291}"/>
                  </a:ext>
                </a:extLst>
              </p:cNvPr>
              <p:cNvSpPr>
                <a:spLocks noChangeArrowheads="1"/>
              </p:cNvSpPr>
              <p:nvPr/>
            </p:nvSpPr>
            <p:spPr bwMode="auto">
              <a:xfrm>
                <a:off x="1258" y="2057"/>
                <a:ext cx="923" cy="137"/>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89">
                <a:extLst>
                  <a:ext uri="{FF2B5EF4-FFF2-40B4-BE49-F238E27FC236}">
                    <a16:creationId xmlns:a16="http://schemas.microsoft.com/office/drawing/2014/main" id="{48365CF2-7E3D-440D-8CC9-D0F6C856784A}"/>
                  </a:ext>
                </a:extLst>
              </p:cNvPr>
              <p:cNvSpPr>
                <a:spLocks noChangeArrowheads="1"/>
              </p:cNvSpPr>
              <p:nvPr/>
            </p:nvSpPr>
            <p:spPr bwMode="auto">
              <a:xfrm>
                <a:off x="1356" y="2078"/>
                <a:ext cx="67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FFFFFF"/>
                    </a:solidFill>
                    <a:latin typeface="Arial Narrow" panose="020B0606020202030204" pitchFamily="34" charset="0"/>
                  </a:rPr>
                  <a:t>Organizational design</a:t>
                </a:r>
                <a:endParaRPr lang="en-US" altLang="en-US" dirty="0"/>
              </a:p>
            </p:txBody>
          </p:sp>
          <p:sp>
            <p:nvSpPr>
              <p:cNvPr id="296" name="Rectangle 190">
                <a:extLst>
                  <a:ext uri="{FF2B5EF4-FFF2-40B4-BE49-F238E27FC236}">
                    <a16:creationId xmlns:a16="http://schemas.microsoft.com/office/drawing/2014/main" id="{804FDCE5-B967-4F86-89AE-9F184E04573B}"/>
                  </a:ext>
                </a:extLst>
              </p:cNvPr>
              <p:cNvSpPr>
                <a:spLocks noChangeArrowheads="1"/>
              </p:cNvSpPr>
              <p:nvPr/>
            </p:nvSpPr>
            <p:spPr bwMode="auto">
              <a:xfrm>
                <a:off x="2492" y="2057"/>
                <a:ext cx="857" cy="139"/>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91">
                <a:extLst>
                  <a:ext uri="{FF2B5EF4-FFF2-40B4-BE49-F238E27FC236}">
                    <a16:creationId xmlns:a16="http://schemas.microsoft.com/office/drawing/2014/main" id="{31B12F93-9148-409E-A53E-AC7147EB46D5}"/>
                  </a:ext>
                </a:extLst>
              </p:cNvPr>
              <p:cNvSpPr>
                <a:spLocks noChangeArrowheads="1"/>
              </p:cNvSpPr>
              <p:nvPr/>
            </p:nvSpPr>
            <p:spPr bwMode="auto">
              <a:xfrm>
                <a:off x="2591" y="2079"/>
                <a:ext cx="3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dirty="0">
                    <a:solidFill>
                      <a:srgbClr val="FFFFFF"/>
                    </a:solidFill>
                    <a:latin typeface="Arial Narrow" panose="020B0606020202030204" pitchFamily="34" charset="0"/>
                  </a:rPr>
                  <a:t>Engagement</a:t>
                </a:r>
                <a:endParaRPr lang="en-US" altLang="en-US" dirty="0"/>
              </a:p>
            </p:txBody>
          </p:sp>
          <p:sp>
            <p:nvSpPr>
              <p:cNvPr id="298" name="Rectangle 192">
                <a:extLst>
                  <a:ext uri="{FF2B5EF4-FFF2-40B4-BE49-F238E27FC236}">
                    <a16:creationId xmlns:a16="http://schemas.microsoft.com/office/drawing/2014/main" id="{B28E0364-ECC4-4B14-A072-C8B443FFE5B4}"/>
                  </a:ext>
                </a:extLst>
              </p:cNvPr>
              <p:cNvSpPr>
                <a:spLocks noChangeArrowheads="1"/>
              </p:cNvSpPr>
              <p:nvPr/>
            </p:nvSpPr>
            <p:spPr bwMode="auto">
              <a:xfrm>
                <a:off x="3534" y="2057"/>
                <a:ext cx="927" cy="137"/>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93">
                <a:extLst>
                  <a:ext uri="{FF2B5EF4-FFF2-40B4-BE49-F238E27FC236}">
                    <a16:creationId xmlns:a16="http://schemas.microsoft.com/office/drawing/2014/main" id="{C770A2BB-7ACF-49A7-8827-D0C8B1FF878D}"/>
                  </a:ext>
                </a:extLst>
              </p:cNvPr>
              <p:cNvSpPr>
                <a:spLocks noChangeArrowheads="1"/>
              </p:cNvSpPr>
              <p:nvPr/>
            </p:nvSpPr>
            <p:spPr bwMode="auto">
              <a:xfrm>
                <a:off x="3632" y="2078"/>
                <a:ext cx="4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Communication</a:t>
                </a:r>
                <a:endParaRPr lang="en-US" altLang="en-US"/>
              </a:p>
            </p:txBody>
          </p:sp>
          <p:sp>
            <p:nvSpPr>
              <p:cNvPr id="300" name="Line 194">
                <a:extLst>
                  <a:ext uri="{FF2B5EF4-FFF2-40B4-BE49-F238E27FC236}">
                    <a16:creationId xmlns:a16="http://schemas.microsoft.com/office/drawing/2014/main" id="{C812AC75-82A9-4C2E-9688-C734E5337B68}"/>
                  </a:ext>
                </a:extLst>
              </p:cNvPr>
              <p:cNvSpPr>
                <a:spLocks noChangeShapeType="1"/>
              </p:cNvSpPr>
              <p:nvPr/>
            </p:nvSpPr>
            <p:spPr bwMode="auto">
              <a:xfrm>
                <a:off x="1258" y="894"/>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195">
                <a:extLst>
                  <a:ext uri="{FF2B5EF4-FFF2-40B4-BE49-F238E27FC236}">
                    <a16:creationId xmlns:a16="http://schemas.microsoft.com/office/drawing/2014/main" id="{67FFC4FA-B8D0-4E00-BFDF-FF42C88883E5}"/>
                  </a:ext>
                </a:extLst>
              </p:cNvPr>
              <p:cNvSpPr>
                <a:spLocks noChangeShapeType="1"/>
              </p:cNvSpPr>
              <p:nvPr/>
            </p:nvSpPr>
            <p:spPr bwMode="auto">
              <a:xfrm>
                <a:off x="1258" y="1048"/>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196">
                <a:extLst>
                  <a:ext uri="{FF2B5EF4-FFF2-40B4-BE49-F238E27FC236}">
                    <a16:creationId xmlns:a16="http://schemas.microsoft.com/office/drawing/2014/main" id="{13A36241-18F4-439B-AEB9-BE00858BE6F9}"/>
                  </a:ext>
                </a:extLst>
              </p:cNvPr>
              <p:cNvSpPr>
                <a:spLocks noChangeShapeType="1"/>
              </p:cNvSpPr>
              <p:nvPr/>
            </p:nvSpPr>
            <p:spPr bwMode="auto">
              <a:xfrm>
                <a:off x="1258" y="1202"/>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197">
                <a:extLst>
                  <a:ext uri="{FF2B5EF4-FFF2-40B4-BE49-F238E27FC236}">
                    <a16:creationId xmlns:a16="http://schemas.microsoft.com/office/drawing/2014/main" id="{6563CC07-147D-4AE2-AC61-055C5534130D}"/>
                  </a:ext>
                </a:extLst>
              </p:cNvPr>
              <p:cNvSpPr>
                <a:spLocks noChangeShapeType="1"/>
              </p:cNvSpPr>
              <p:nvPr/>
            </p:nvSpPr>
            <p:spPr bwMode="auto">
              <a:xfrm>
                <a:off x="1258" y="1280"/>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198">
                <a:extLst>
                  <a:ext uri="{FF2B5EF4-FFF2-40B4-BE49-F238E27FC236}">
                    <a16:creationId xmlns:a16="http://schemas.microsoft.com/office/drawing/2014/main" id="{4D9F52B7-986C-4CC2-98BE-0E8747A56382}"/>
                  </a:ext>
                </a:extLst>
              </p:cNvPr>
              <p:cNvSpPr>
                <a:spLocks noChangeShapeType="1"/>
              </p:cNvSpPr>
              <p:nvPr/>
            </p:nvSpPr>
            <p:spPr bwMode="auto">
              <a:xfrm>
                <a:off x="1258" y="1359"/>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199">
                <a:extLst>
                  <a:ext uri="{FF2B5EF4-FFF2-40B4-BE49-F238E27FC236}">
                    <a16:creationId xmlns:a16="http://schemas.microsoft.com/office/drawing/2014/main" id="{CB9EC266-587F-47B5-A47A-AC69229E2E97}"/>
                  </a:ext>
                </a:extLst>
              </p:cNvPr>
              <p:cNvSpPr>
                <a:spLocks noChangeShapeType="1"/>
              </p:cNvSpPr>
              <p:nvPr/>
            </p:nvSpPr>
            <p:spPr bwMode="auto">
              <a:xfrm>
                <a:off x="1261" y="812"/>
                <a:ext cx="0" cy="77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200">
                <a:extLst>
                  <a:ext uri="{FF2B5EF4-FFF2-40B4-BE49-F238E27FC236}">
                    <a16:creationId xmlns:a16="http://schemas.microsoft.com/office/drawing/2014/main" id="{3B05DCF3-A535-4C62-829A-5DF9D114C661}"/>
                  </a:ext>
                </a:extLst>
              </p:cNvPr>
              <p:cNvSpPr>
                <a:spLocks noChangeShapeType="1"/>
              </p:cNvSpPr>
              <p:nvPr/>
            </p:nvSpPr>
            <p:spPr bwMode="auto">
              <a:xfrm>
                <a:off x="2185" y="812"/>
                <a:ext cx="0" cy="77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201">
                <a:extLst>
                  <a:ext uri="{FF2B5EF4-FFF2-40B4-BE49-F238E27FC236}">
                    <a16:creationId xmlns:a16="http://schemas.microsoft.com/office/drawing/2014/main" id="{1AA5C6E5-3B97-405A-895D-40597B6EAA9B}"/>
                  </a:ext>
                </a:extLst>
              </p:cNvPr>
              <p:cNvSpPr>
                <a:spLocks noChangeShapeType="1"/>
              </p:cNvSpPr>
              <p:nvPr/>
            </p:nvSpPr>
            <p:spPr bwMode="auto">
              <a:xfrm>
                <a:off x="1258" y="815"/>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202">
                <a:extLst>
                  <a:ext uri="{FF2B5EF4-FFF2-40B4-BE49-F238E27FC236}">
                    <a16:creationId xmlns:a16="http://schemas.microsoft.com/office/drawing/2014/main" id="{428FC03B-13C2-4D19-9F20-DBD6D64095A6}"/>
                  </a:ext>
                </a:extLst>
              </p:cNvPr>
              <p:cNvSpPr>
                <a:spLocks noChangeShapeType="1"/>
              </p:cNvSpPr>
              <p:nvPr/>
            </p:nvSpPr>
            <p:spPr bwMode="auto">
              <a:xfrm>
                <a:off x="1258" y="1589"/>
                <a:ext cx="930"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Rectangle 203">
                <a:extLst>
                  <a:ext uri="{FF2B5EF4-FFF2-40B4-BE49-F238E27FC236}">
                    <a16:creationId xmlns:a16="http://schemas.microsoft.com/office/drawing/2014/main" id="{774CD34A-E516-499A-84CD-1AEB76B0822C}"/>
                  </a:ext>
                </a:extLst>
              </p:cNvPr>
              <p:cNvSpPr>
                <a:spLocks noChangeArrowheads="1"/>
              </p:cNvSpPr>
              <p:nvPr/>
            </p:nvSpPr>
            <p:spPr bwMode="auto">
              <a:xfrm>
                <a:off x="1265" y="819"/>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grpSp>
        <p:sp>
          <p:nvSpPr>
            <p:cNvPr id="42" name="Rectangle 205">
              <a:extLst>
                <a:ext uri="{FF2B5EF4-FFF2-40B4-BE49-F238E27FC236}">
                  <a16:creationId xmlns:a16="http://schemas.microsoft.com/office/drawing/2014/main" id="{9485CD50-9581-4F75-8D6F-10E3BC9711DA}"/>
                </a:ext>
              </a:extLst>
            </p:cNvPr>
            <p:cNvSpPr>
              <a:spLocks noChangeArrowheads="1"/>
            </p:cNvSpPr>
            <p:nvPr/>
          </p:nvSpPr>
          <p:spPr bwMode="auto">
            <a:xfrm>
              <a:off x="1342" y="819"/>
              <a:ext cx="6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Clear operational goals</a:t>
              </a:r>
              <a:endParaRPr lang="en-US" altLang="en-US"/>
            </a:p>
          </p:txBody>
        </p:sp>
        <p:sp>
          <p:nvSpPr>
            <p:cNvPr id="43" name="Rectangle 206">
              <a:extLst>
                <a:ext uri="{FF2B5EF4-FFF2-40B4-BE49-F238E27FC236}">
                  <a16:creationId xmlns:a16="http://schemas.microsoft.com/office/drawing/2014/main" id="{37CD6DF3-A993-4E70-B73A-CC707F731C5D}"/>
                </a:ext>
              </a:extLst>
            </p:cNvPr>
            <p:cNvSpPr>
              <a:spLocks noChangeArrowheads="1"/>
            </p:cNvSpPr>
            <p:nvPr/>
          </p:nvSpPr>
          <p:spPr bwMode="auto">
            <a:xfrm>
              <a:off x="1265" y="89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44" name="Rectangle 207">
              <a:extLst>
                <a:ext uri="{FF2B5EF4-FFF2-40B4-BE49-F238E27FC236}">
                  <a16:creationId xmlns:a16="http://schemas.microsoft.com/office/drawing/2014/main" id="{3B9C7329-E5DB-46DE-85BC-A10B2EE28A13}"/>
                </a:ext>
              </a:extLst>
            </p:cNvPr>
            <p:cNvSpPr>
              <a:spLocks noChangeArrowheads="1"/>
            </p:cNvSpPr>
            <p:nvPr/>
          </p:nvSpPr>
          <p:spPr bwMode="auto">
            <a:xfrm>
              <a:off x="1342" y="897"/>
              <a:ext cx="7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Delivers on key priorities</a:t>
              </a:r>
              <a:endParaRPr lang="en-US" altLang="en-US"/>
            </a:p>
          </p:txBody>
        </p:sp>
        <p:sp>
          <p:nvSpPr>
            <p:cNvPr id="45" name="Rectangle 208">
              <a:extLst>
                <a:ext uri="{FF2B5EF4-FFF2-40B4-BE49-F238E27FC236}">
                  <a16:creationId xmlns:a16="http://schemas.microsoft.com/office/drawing/2014/main" id="{FCE87591-204E-4780-A9C2-EAAA6752D70D}"/>
                </a:ext>
              </a:extLst>
            </p:cNvPr>
            <p:cNvSpPr>
              <a:spLocks noChangeArrowheads="1"/>
            </p:cNvSpPr>
            <p:nvPr/>
          </p:nvSpPr>
          <p:spPr bwMode="auto">
            <a:xfrm>
              <a:off x="1265" y="97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46" name="Rectangle 209">
              <a:extLst>
                <a:ext uri="{FF2B5EF4-FFF2-40B4-BE49-F238E27FC236}">
                  <a16:creationId xmlns:a16="http://schemas.microsoft.com/office/drawing/2014/main" id="{77EA66A9-C162-4CE3-9E48-EAD18D1F4C27}"/>
                </a:ext>
              </a:extLst>
            </p:cNvPr>
            <p:cNvSpPr>
              <a:spLocks noChangeArrowheads="1"/>
            </p:cNvSpPr>
            <p:nvPr/>
          </p:nvSpPr>
          <p:spPr bwMode="auto">
            <a:xfrm>
              <a:off x="1342" y="972"/>
              <a:ext cx="3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Performance</a:t>
              </a:r>
              <a:endParaRPr lang="en-US" altLang="en-US" dirty="0"/>
            </a:p>
          </p:txBody>
        </p:sp>
        <p:sp>
          <p:nvSpPr>
            <p:cNvPr id="47" name="Rectangle 210">
              <a:extLst>
                <a:ext uri="{FF2B5EF4-FFF2-40B4-BE49-F238E27FC236}">
                  <a16:creationId xmlns:a16="http://schemas.microsoft.com/office/drawing/2014/main" id="{4E88DCED-4472-4D6C-9DAA-8E0FD0C47EBC}"/>
                </a:ext>
              </a:extLst>
            </p:cNvPr>
            <p:cNvSpPr>
              <a:spLocks noChangeArrowheads="1"/>
            </p:cNvSpPr>
            <p:nvPr/>
          </p:nvSpPr>
          <p:spPr bwMode="auto">
            <a:xfrm>
              <a:off x="1720" y="972"/>
              <a:ext cx="2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contracts</a:t>
              </a:r>
              <a:endParaRPr lang="en-US" altLang="en-US" dirty="0"/>
            </a:p>
          </p:txBody>
        </p:sp>
        <p:sp>
          <p:nvSpPr>
            <p:cNvPr id="48" name="Rectangle 211">
              <a:extLst>
                <a:ext uri="{FF2B5EF4-FFF2-40B4-BE49-F238E27FC236}">
                  <a16:creationId xmlns:a16="http://schemas.microsoft.com/office/drawing/2014/main" id="{F56128A7-807F-4C67-A99C-F370906E0E85}"/>
                </a:ext>
              </a:extLst>
            </p:cNvPr>
            <p:cNvSpPr>
              <a:spLocks noChangeArrowheads="1"/>
            </p:cNvSpPr>
            <p:nvPr/>
          </p:nvSpPr>
          <p:spPr bwMode="auto">
            <a:xfrm>
              <a:off x="1265" y="1051"/>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49" name="Rectangle 212">
              <a:extLst>
                <a:ext uri="{FF2B5EF4-FFF2-40B4-BE49-F238E27FC236}">
                  <a16:creationId xmlns:a16="http://schemas.microsoft.com/office/drawing/2014/main" id="{212B04EA-A9E0-4122-A163-FEA2A152FE0B}"/>
                </a:ext>
              </a:extLst>
            </p:cNvPr>
            <p:cNvSpPr>
              <a:spLocks noChangeArrowheads="1"/>
            </p:cNvSpPr>
            <p:nvPr/>
          </p:nvSpPr>
          <p:spPr bwMode="auto">
            <a:xfrm>
              <a:off x="1342" y="1051"/>
              <a:ext cx="6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767171"/>
                  </a:solidFill>
                </a:rPr>
                <a:t>Incentivizes the right </a:t>
              </a:r>
              <a:endParaRPr lang="en-US" altLang="en-US" dirty="0"/>
            </a:p>
          </p:txBody>
        </p:sp>
        <p:sp>
          <p:nvSpPr>
            <p:cNvPr id="50" name="Rectangle 213">
              <a:extLst>
                <a:ext uri="{FF2B5EF4-FFF2-40B4-BE49-F238E27FC236}">
                  <a16:creationId xmlns:a16="http://schemas.microsoft.com/office/drawing/2014/main" id="{DBD5850F-8A6C-4EAD-BA19-B3D400F3664C}"/>
                </a:ext>
              </a:extLst>
            </p:cNvPr>
            <p:cNvSpPr>
              <a:spLocks noChangeArrowheads="1"/>
            </p:cNvSpPr>
            <p:nvPr/>
          </p:nvSpPr>
          <p:spPr bwMode="auto">
            <a:xfrm>
              <a:off x="1342" y="1128"/>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behaviors</a:t>
              </a:r>
              <a:endParaRPr lang="en-US" altLang="en-US"/>
            </a:p>
          </p:txBody>
        </p:sp>
        <p:sp>
          <p:nvSpPr>
            <p:cNvPr id="51" name="Rectangle 214">
              <a:extLst>
                <a:ext uri="{FF2B5EF4-FFF2-40B4-BE49-F238E27FC236}">
                  <a16:creationId xmlns:a16="http://schemas.microsoft.com/office/drawing/2014/main" id="{3E6D2DA6-1B8E-4699-A19B-2042C90F497C}"/>
                </a:ext>
              </a:extLst>
            </p:cNvPr>
            <p:cNvSpPr>
              <a:spLocks noChangeArrowheads="1"/>
            </p:cNvSpPr>
            <p:nvPr/>
          </p:nvSpPr>
          <p:spPr bwMode="auto">
            <a:xfrm>
              <a:off x="1265" y="1207"/>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52" name="Rectangle 215">
              <a:extLst>
                <a:ext uri="{FF2B5EF4-FFF2-40B4-BE49-F238E27FC236}">
                  <a16:creationId xmlns:a16="http://schemas.microsoft.com/office/drawing/2014/main" id="{193FF931-AC90-402B-930F-9B3E14A8D467}"/>
                </a:ext>
              </a:extLst>
            </p:cNvPr>
            <p:cNvSpPr>
              <a:spLocks noChangeArrowheads="1"/>
            </p:cNvSpPr>
            <p:nvPr/>
          </p:nvSpPr>
          <p:spPr bwMode="auto">
            <a:xfrm>
              <a:off x="1342" y="1207"/>
              <a:ext cx="4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Leaders model</a:t>
              </a:r>
              <a:endParaRPr lang="en-US" altLang="en-US"/>
            </a:p>
          </p:txBody>
        </p:sp>
        <p:sp>
          <p:nvSpPr>
            <p:cNvPr id="53" name="Rectangle 216">
              <a:extLst>
                <a:ext uri="{FF2B5EF4-FFF2-40B4-BE49-F238E27FC236}">
                  <a16:creationId xmlns:a16="http://schemas.microsoft.com/office/drawing/2014/main" id="{135F605D-4F6C-46FF-BC74-D0DAFFB61E17}"/>
                </a:ext>
              </a:extLst>
            </p:cNvPr>
            <p:cNvSpPr>
              <a:spLocks noChangeArrowheads="1"/>
            </p:cNvSpPr>
            <p:nvPr/>
          </p:nvSpPr>
          <p:spPr bwMode="auto">
            <a:xfrm>
              <a:off x="1776" y="1207"/>
              <a:ext cx="3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accountability</a:t>
              </a:r>
              <a:endParaRPr lang="en-US" altLang="en-US"/>
            </a:p>
          </p:txBody>
        </p:sp>
        <p:sp>
          <p:nvSpPr>
            <p:cNvPr id="54" name="Rectangle 217">
              <a:extLst>
                <a:ext uri="{FF2B5EF4-FFF2-40B4-BE49-F238E27FC236}">
                  <a16:creationId xmlns:a16="http://schemas.microsoft.com/office/drawing/2014/main" id="{6226AB75-ED4C-47E2-9FBD-9DD6E121A25E}"/>
                </a:ext>
              </a:extLst>
            </p:cNvPr>
            <p:cNvSpPr>
              <a:spLocks noChangeArrowheads="1"/>
            </p:cNvSpPr>
            <p:nvPr/>
          </p:nvSpPr>
          <p:spPr bwMode="auto">
            <a:xfrm>
              <a:off x="1265" y="128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55" name="Rectangle 218">
              <a:extLst>
                <a:ext uri="{FF2B5EF4-FFF2-40B4-BE49-F238E27FC236}">
                  <a16:creationId xmlns:a16="http://schemas.microsoft.com/office/drawing/2014/main" id="{F766E235-F033-4BBC-BE65-2F62421E3DB0}"/>
                </a:ext>
              </a:extLst>
            </p:cNvPr>
            <p:cNvSpPr>
              <a:spLocks noChangeArrowheads="1"/>
            </p:cNvSpPr>
            <p:nvPr/>
          </p:nvSpPr>
          <p:spPr bwMode="auto">
            <a:xfrm>
              <a:off x="1342" y="1284"/>
              <a:ext cx="8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Provides real time feedback</a:t>
              </a:r>
              <a:endParaRPr lang="en-US" altLang="en-US"/>
            </a:p>
          </p:txBody>
        </p:sp>
        <p:sp>
          <p:nvSpPr>
            <p:cNvPr id="56" name="Rectangle 219">
              <a:extLst>
                <a:ext uri="{FF2B5EF4-FFF2-40B4-BE49-F238E27FC236}">
                  <a16:creationId xmlns:a16="http://schemas.microsoft.com/office/drawing/2014/main" id="{2D97B28B-0B89-41B5-BBAE-93E07943FC46}"/>
                </a:ext>
              </a:extLst>
            </p:cNvPr>
            <p:cNvSpPr>
              <a:spLocks noChangeArrowheads="1"/>
            </p:cNvSpPr>
            <p:nvPr/>
          </p:nvSpPr>
          <p:spPr bwMode="auto">
            <a:xfrm>
              <a:off x="1265" y="136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57" name="Rectangle 220">
              <a:extLst>
                <a:ext uri="{FF2B5EF4-FFF2-40B4-BE49-F238E27FC236}">
                  <a16:creationId xmlns:a16="http://schemas.microsoft.com/office/drawing/2014/main" id="{44FE539F-61F6-4E45-95A5-DC835906666F}"/>
                </a:ext>
              </a:extLst>
            </p:cNvPr>
            <p:cNvSpPr>
              <a:spLocks noChangeArrowheads="1"/>
            </p:cNvSpPr>
            <p:nvPr/>
          </p:nvSpPr>
          <p:spPr bwMode="auto">
            <a:xfrm>
              <a:off x="1342" y="1364"/>
              <a:ext cx="2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Rewards</a:t>
              </a:r>
              <a:endParaRPr lang="en-US" altLang="en-US"/>
            </a:p>
          </p:txBody>
        </p:sp>
        <p:sp>
          <p:nvSpPr>
            <p:cNvPr id="58" name="Rectangle 221">
              <a:extLst>
                <a:ext uri="{FF2B5EF4-FFF2-40B4-BE49-F238E27FC236}">
                  <a16:creationId xmlns:a16="http://schemas.microsoft.com/office/drawing/2014/main" id="{A3327E70-585A-49D1-9362-A3501E0BB948}"/>
                </a:ext>
              </a:extLst>
            </p:cNvPr>
            <p:cNvSpPr>
              <a:spLocks noChangeArrowheads="1"/>
            </p:cNvSpPr>
            <p:nvPr/>
          </p:nvSpPr>
          <p:spPr bwMode="auto">
            <a:xfrm>
              <a:off x="1608" y="1364"/>
              <a:ext cx="4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top performers </a:t>
              </a:r>
              <a:endParaRPr lang="en-US" altLang="en-US"/>
            </a:p>
          </p:txBody>
        </p:sp>
        <p:sp>
          <p:nvSpPr>
            <p:cNvPr id="59" name="Rectangle 222">
              <a:extLst>
                <a:ext uri="{FF2B5EF4-FFF2-40B4-BE49-F238E27FC236}">
                  <a16:creationId xmlns:a16="http://schemas.microsoft.com/office/drawing/2014/main" id="{8760C9C5-79DC-4E0A-8C39-019DC85C3772}"/>
                </a:ext>
              </a:extLst>
            </p:cNvPr>
            <p:cNvSpPr>
              <a:spLocks noChangeArrowheads="1"/>
            </p:cNvSpPr>
            <p:nvPr/>
          </p:nvSpPr>
          <p:spPr bwMode="auto">
            <a:xfrm>
              <a:off x="1265" y="143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60" name="Rectangle 223">
              <a:extLst>
                <a:ext uri="{FF2B5EF4-FFF2-40B4-BE49-F238E27FC236}">
                  <a16:creationId xmlns:a16="http://schemas.microsoft.com/office/drawing/2014/main" id="{C02BF1AB-0E7C-4154-ACBA-09618AC6031B}"/>
                </a:ext>
              </a:extLst>
            </p:cNvPr>
            <p:cNvSpPr>
              <a:spLocks noChangeArrowheads="1"/>
            </p:cNvSpPr>
            <p:nvPr/>
          </p:nvSpPr>
          <p:spPr bwMode="auto">
            <a:xfrm>
              <a:off x="1342" y="1438"/>
              <a:ext cx="8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Takes action to address low </a:t>
              </a:r>
              <a:endParaRPr lang="en-US" altLang="en-US"/>
            </a:p>
          </p:txBody>
        </p:sp>
        <p:sp>
          <p:nvSpPr>
            <p:cNvPr id="61" name="Rectangle 224">
              <a:extLst>
                <a:ext uri="{FF2B5EF4-FFF2-40B4-BE49-F238E27FC236}">
                  <a16:creationId xmlns:a16="http://schemas.microsoft.com/office/drawing/2014/main" id="{CD6F8248-5621-4DC8-BFBF-AB74F6CFF795}"/>
                </a:ext>
              </a:extLst>
            </p:cNvPr>
            <p:cNvSpPr>
              <a:spLocks noChangeArrowheads="1"/>
            </p:cNvSpPr>
            <p:nvPr/>
          </p:nvSpPr>
          <p:spPr bwMode="auto">
            <a:xfrm>
              <a:off x="1342" y="1513"/>
              <a:ext cx="3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performance </a:t>
              </a:r>
              <a:endParaRPr lang="en-US" altLang="en-US"/>
            </a:p>
          </p:txBody>
        </p:sp>
        <p:sp>
          <p:nvSpPr>
            <p:cNvPr id="62" name="Rectangle 225">
              <a:extLst>
                <a:ext uri="{FF2B5EF4-FFF2-40B4-BE49-F238E27FC236}">
                  <a16:creationId xmlns:a16="http://schemas.microsoft.com/office/drawing/2014/main" id="{8F77BED5-48EC-430A-BA3C-3951D27AE0A5}"/>
                </a:ext>
              </a:extLst>
            </p:cNvPr>
            <p:cNvSpPr>
              <a:spLocks noChangeArrowheads="1"/>
            </p:cNvSpPr>
            <p:nvPr/>
          </p:nvSpPr>
          <p:spPr bwMode="auto">
            <a:xfrm>
              <a:off x="4635" y="649"/>
              <a:ext cx="748" cy="140"/>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6">
              <a:extLst>
                <a:ext uri="{FF2B5EF4-FFF2-40B4-BE49-F238E27FC236}">
                  <a16:creationId xmlns:a16="http://schemas.microsoft.com/office/drawing/2014/main" id="{BB388313-FA11-4F52-91DA-1F4FE3D9F449}"/>
                </a:ext>
              </a:extLst>
            </p:cNvPr>
            <p:cNvSpPr>
              <a:spLocks noChangeArrowheads="1"/>
            </p:cNvSpPr>
            <p:nvPr/>
          </p:nvSpPr>
          <p:spPr bwMode="auto">
            <a:xfrm>
              <a:off x="4734" y="672"/>
              <a:ext cx="3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Capabilities</a:t>
              </a:r>
              <a:endParaRPr lang="en-US" altLang="en-US"/>
            </a:p>
          </p:txBody>
        </p:sp>
        <p:sp>
          <p:nvSpPr>
            <p:cNvPr id="64" name="Rectangle 227">
              <a:extLst>
                <a:ext uri="{FF2B5EF4-FFF2-40B4-BE49-F238E27FC236}">
                  <a16:creationId xmlns:a16="http://schemas.microsoft.com/office/drawing/2014/main" id="{0B11C8B1-4E1D-4042-8E36-FA572A8963AB}"/>
                </a:ext>
              </a:extLst>
            </p:cNvPr>
            <p:cNvSpPr>
              <a:spLocks noChangeArrowheads="1"/>
            </p:cNvSpPr>
            <p:nvPr/>
          </p:nvSpPr>
          <p:spPr bwMode="auto">
            <a:xfrm>
              <a:off x="4728" y="2059"/>
              <a:ext cx="659" cy="137"/>
            </a:xfrm>
            <a:prstGeom prst="rect">
              <a:avLst/>
            </a:prstGeom>
            <a:solidFill>
              <a:srgbClr val="4191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28">
              <a:extLst>
                <a:ext uri="{FF2B5EF4-FFF2-40B4-BE49-F238E27FC236}">
                  <a16:creationId xmlns:a16="http://schemas.microsoft.com/office/drawing/2014/main" id="{626CFC1D-33CF-4ABB-84F6-D898913ECFD5}"/>
                </a:ext>
              </a:extLst>
            </p:cNvPr>
            <p:cNvSpPr>
              <a:spLocks noChangeArrowheads="1"/>
            </p:cNvSpPr>
            <p:nvPr/>
          </p:nvSpPr>
          <p:spPr bwMode="auto">
            <a:xfrm>
              <a:off x="4770" y="2080"/>
              <a:ext cx="4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solidFill>
                    <a:srgbClr val="FFFFFF"/>
                  </a:solidFill>
                  <a:latin typeface="Arial Narrow" panose="020B0606020202030204" pitchFamily="34" charset="0"/>
                </a:rPr>
                <a:t>Collaboration</a:t>
              </a:r>
              <a:endParaRPr lang="en-US" altLang="en-US"/>
            </a:p>
          </p:txBody>
        </p:sp>
        <p:sp>
          <p:nvSpPr>
            <p:cNvPr id="66" name="Line 229">
              <a:extLst>
                <a:ext uri="{FF2B5EF4-FFF2-40B4-BE49-F238E27FC236}">
                  <a16:creationId xmlns:a16="http://schemas.microsoft.com/office/drawing/2014/main" id="{71530E8D-38D1-4374-98E7-905B6551D531}"/>
                </a:ext>
              </a:extLst>
            </p:cNvPr>
            <p:cNvSpPr>
              <a:spLocks noChangeShapeType="1"/>
            </p:cNvSpPr>
            <p:nvPr/>
          </p:nvSpPr>
          <p:spPr bwMode="auto">
            <a:xfrm>
              <a:off x="4633" y="2375"/>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30">
              <a:extLst>
                <a:ext uri="{FF2B5EF4-FFF2-40B4-BE49-F238E27FC236}">
                  <a16:creationId xmlns:a16="http://schemas.microsoft.com/office/drawing/2014/main" id="{919AB29D-669B-4CE3-AAB3-7CCEA627BC3E}"/>
                </a:ext>
              </a:extLst>
            </p:cNvPr>
            <p:cNvSpPr>
              <a:spLocks noChangeShapeType="1"/>
            </p:cNvSpPr>
            <p:nvPr/>
          </p:nvSpPr>
          <p:spPr bwMode="auto">
            <a:xfrm>
              <a:off x="4633" y="2529"/>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231">
              <a:extLst>
                <a:ext uri="{FF2B5EF4-FFF2-40B4-BE49-F238E27FC236}">
                  <a16:creationId xmlns:a16="http://schemas.microsoft.com/office/drawing/2014/main" id="{E68C0DFC-FF59-47D3-AC3E-617A3DE44984}"/>
                </a:ext>
              </a:extLst>
            </p:cNvPr>
            <p:cNvSpPr>
              <a:spLocks noChangeShapeType="1"/>
            </p:cNvSpPr>
            <p:nvPr/>
          </p:nvSpPr>
          <p:spPr bwMode="auto">
            <a:xfrm>
              <a:off x="4633" y="2609"/>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232">
              <a:extLst>
                <a:ext uri="{FF2B5EF4-FFF2-40B4-BE49-F238E27FC236}">
                  <a16:creationId xmlns:a16="http://schemas.microsoft.com/office/drawing/2014/main" id="{860718D0-72AF-4F13-870B-41C90612FA99}"/>
                </a:ext>
              </a:extLst>
            </p:cNvPr>
            <p:cNvSpPr>
              <a:spLocks noChangeShapeType="1"/>
            </p:cNvSpPr>
            <p:nvPr/>
          </p:nvSpPr>
          <p:spPr bwMode="auto">
            <a:xfrm>
              <a:off x="4636" y="2218"/>
              <a:ext cx="0" cy="69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233">
              <a:extLst>
                <a:ext uri="{FF2B5EF4-FFF2-40B4-BE49-F238E27FC236}">
                  <a16:creationId xmlns:a16="http://schemas.microsoft.com/office/drawing/2014/main" id="{151B032D-FC96-4119-BBCF-942F211507C8}"/>
                </a:ext>
              </a:extLst>
            </p:cNvPr>
            <p:cNvSpPr>
              <a:spLocks noChangeShapeType="1"/>
            </p:cNvSpPr>
            <p:nvPr/>
          </p:nvSpPr>
          <p:spPr bwMode="auto">
            <a:xfrm>
              <a:off x="5425" y="2218"/>
              <a:ext cx="0" cy="699"/>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234">
              <a:extLst>
                <a:ext uri="{FF2B5EF4-FFF2-40B4-BE49-F238E27FC236}">
                  <a16:creationId xmlns:a16="http://schemas.microsoft.com/office/drawing/2014/main" id="{B739E55E-D509-4957-BD65-2E0E2F397DCD}"/>
                </a:ext>
              </a:extLst>
            </p:cNvPr>
            <p:cNvSpPr>
              <a:spLocks noChangeShapeType="1"/>
            </p:cNvSpPr>
            <p:nvPr/>
          </p:nvSpPr>
          <p:spPr bwMode="auto">
            <a:xfrm>
              <a:off x="4633" y="2220"/>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35">
              <a:extLst>
                <a:ext uri="{FF2B5EF4-FFF2-40B4-BE49-F238E27FC236}">
                  <a16:creationId xmlns:a16="http://schemas.microsoft.com/office/drawing/2014/main" id="{90FA7925-1F72-4AA7-9C16-874AE5AE4655}"/>
                </a:ext>
              </a:extLst>
            </p:cNvPr>
            <p:cNvSpPr>
              <a:spLocks noChangeShapeType="1"/>
            </p:cNvSpPr>
            <p:nvPr/>
          </p:nvSpPr>
          <p:spPr bwMode="auto">
            <a:xfrm>
              <a:off x="4633" y="2914"/>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236">
              <a:extLst>
                <a:ext uri="{FF2B5EF4-FFF2-40B4-BE49-F238E27FC236}">
                  <a16:creationId xmlns:a16="http://schemas.microsoft.com/office/drawing/2014/main" id="{EFA1C9DB-5DE9-4613-AEC4-23B24DA7AB77}"/>
                </a:ext>
              </a:extLst>
            </p:cNvPr>
            <p:cNvSpPr>
              <a:spLocks noChangeArrowheads="1"/>
            </p:cNvSpPr>
            <p:nvPr/>
          </p:nvSpPr>
          <p:spPr bwMode="auto">
            <a:xfrm>
              <a:off x="4640" y="2224"/>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74" name="Rectangle 237">
              <a:extLst>
                <a:ext uri="{FF2B5EF4-FFF2-40B4-BE49-F238E27FC236}">
                  <a16:creationId xmlns:a16="http://schemas.microsoft.com/office/drawing/2014/main" id="{066A28BB-A0EB-481A-A1D9-D15AA71AECDB}"/>
                </a:ext>
              </a:extLst>
            </p:cNvPr>
            <p:cNvSpPr>
              <a:spLocks noChangeArrowheads="1"/>
            </p:cNvSpPr>
            <p:nvPr/>
          </p:nvSpPr>
          <p:spPr bwMode="auto">
            <a:xfrm>
              <a:off x="4717" y="2224"/>
              <a:ext cx="25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Provides</a:t>
              </a:r>
              <a:endParaRPr lang="en-US" altLang="en-US"/>
            </a:p>
          </p:txBody>
        </p:sp>
        <p:sp>
          <p:nvSpPr>
            <p:cNvPr id="75" name="Rectangle 238">
              <a:extLst>
                <a:ext uri="{FF2B5EF4-FFF2-40B4-BE49-F238E27FC236}">
                  <a16:creationId xmlns:a16="http://schemas.microsoft.com/office/drawing/2014/main" id="{F43ED945-72E1-4DD9-898E-4CC20ADC5577}"/>
                </a:ext>
              </a:extLst>
            </p:cNvPr>
            <p:cNvSpPr>
              <a:spLocks noChangeArrowheads="1"/>
            </p:cNvSpPr>
            <p:nvPr/>
          </p:nvSpPr>
          <p:spPr bwMode="auto">
            <a:xfrm>
              <a:off x="4979" y="2224"/>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direction on </a:t>
              </a:r>
              <a:endParaRPr lang="en-US" altLang="en-US"/>
            </a:p>
          </p:txBody>
        </p:sp>
        <p:sp>
          <p:nvSpPr>
            <p:cNvPr id="76" name="Rectangle 239">
              <a:extLst>
                <a:ext uri="{FF2B5EF4-FFF2-40B4-BE49-F238E27FC236}">
                  <a16:creationId xmlns:a16="http://schemas.microsoft.com/office/drawing/2014/main" id="{577C61EC-17C0-4077-8B4B-5F5E43E00872}"/>
                </a:ext>
              </a:extLst>
            </p:cNvPr>
            <p:cNvSpPr>
              <a:spLocks noChangeArrowheads="1"/>
            </p:cNvSpPr>
            <p:nvPr/>
          </p:nvSpPr>
          <p:spPr bwMode="auto">
            <a:xfrm>
              <a:off x="4717" y="2299"/>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priorities</a:t>
              </a:r>
              <a:endParaRPr lang="en-US" altLang="en-US"/>
            </a:p>
          </p:txBody>
        </p:sp>
        <p:sp>
          <p:nvSpPr>
            <p:cNvPr id="77" name="Rectangle 240">
              <a:extLst>
                <a:ext uri="{FF2B5EF4-FFF2-40B4-BE49-F238E27FC236}">
                  <a16:creationId xmlns:a16="http://schemas.microsoft.com/office/drawing/2014/main" id="{98017E74-25F3-489C-8EB5-0B6A1093D61B}"/>
                </a:ext>
              </a:extLst>
            </p:cNvPr>
            <p:cNvSpPr>
              <a:spLocks noChangeArrowheads="1"/>
            </p:cNvSpPr>
            <p:nvPr/>
          </p:nvSpPr>
          <p:spPr bwMode="auto">
            <a:xfrm>
              <a:off x="4640" y="237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78" name="Rectangle 241">
              <a:extLst>
                <a:ext uri="{FF2B5EF4-FFF2-40B4-BE49-F238E27FC236}">
                  <a16:creationId xmlns:a16="http://schemas.microsoft.com/office/drawing/2014/main" id="{33FF7122-D326-48B8-9EF2-D1E363106F66}"/>
                </a:ext>
              </a:extLst>
            </p:cNvPr>
            <p:cNvSpPr>
              <a:spLocks noChangeArrowheads="1"/>
            </p:cNvSpPr>
            <p:nvPr/>
          </p:nvSpPr>
          <p:spPr bwMode="auto">
            <a:xfrm>
              <a:off x="4717" y="2378"/>
              <a:ext cx="2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Helps with</a:t>
              </a:r>
              <a:endParaRPr lang="en-US" altLang="en-US"/>
            </a:p>
          </p:txBody>
        </p:sp>
        <p:sp>
          <p:nvSpPr>
            <p:cNvPr id="79" name="Rectangle 242">
              <a:extLst>
                <a:ext uri="{FF2B5EF4-FFF2-40B4-BE49-F238E27FC236}">
                  <a16:creationId xmlns:a16="http://schemas.microsoft.com/office/drawing/2014/main" id="{9F2914C9-255F-411F-8426-9E913F6713FC}"/>
                </a:ext>
              </a:extLst>
            </p:cNvPr>
            <p:cNvSpPr>
              <a:spLocks noChangeArrowheads="1"/>
            </p:cNvSpPr>
            <p:nvPr/>
          </p:nvSpPr>
          <p:spPr bwMode="auto">
            <a:xfrm>
              <a:off x="5027" y="2378"/>
              <a:ext cx="2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complex </a:t>
              </a:r>
              <a:endParaRPr lang="en-US" altLang="en-US"/>
            </a:p>
          </p:txBody>
        </p:sp>
        <p:sp>
          <p:nvSpPr>
            <p:cNvPr id="80" name="Rectangle 243">
              <a:extLst>
                <a:ext uri="{FF2B5EF4-FFF2-40B4-BE49-F238E27FC236}">
                  <a16:creationId xmlns:a16="http://schemas.microsoft.com/office/drawing/2014/main" id="{ADFCD4ED-8282-4A1F-B469-A53C12A98303}"/>
                </a:ext>
              </a:extLst>
            </p:cNvPr>
            <p:cNvSpPr>
              <a:spLocks noChangeArrowheads="1"/>
            </p:cNvSpPr>
            <p:nvPr/>
          </p:nvSpPr>
          <p:spPr bwMode="auto">
            <a:xfrm>
              <a:off x="4717" y="2455"/>
              <a:ext cx="2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problems</a:t>
              </a:r>
              <a:endParaRPr lang="en-US" altLang="en-US"/>
            </a:p>
          </p:txBody>
        </p:sp>
        <p:sp>
          <p:nvSpPr>
            <p:cNvPr id="81" name="Rectangle 244">
              <a:extLst>
                <a:ext uri="{FF2B5EF4-FFF2-40B4-BE49-F238E27FC236}">
                  <a16:creationId xmlns:a16="http://schemas.microsoft.com/office/drawing/2014/main" id="{BFC55A1E-815E-49D4-8B2D-07622803DECF}"/>
                </a:ext>
              </a:extLst>
            </p:cNvPr>
            <p:cNvSpPr>
              <a:spLocks noChangeArrowheads="1"/>
            </p:cNvSpPr>
            <p:nvPr/>
          </p:nvSpPr>
          <p:spPr bwMode="auto">
            <a:xfrm>
              <a:off x="4640" y="2532"/>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82" name="Rectangle 245">
              <a:extLst>
                <a:ext uri="{FF2B5EF4-FFF2-40B4-BE49-F238E27FC236}">
                  <a16:creationId xmlns:a16="http://schemas.microsoft.com/office/drawing/2014/main" id="{14423D70-D36F-4E56-B22B-A53B9F27C00C}"/>
                </a:ext>
              </a:extLst>
            </p:cNvPr>
            <p:cNvSpPr>
              <a:spLocks noChangeArrowheads="1"/>
            </p:cNvSpPr>
            <p:nvPr/>
          </p:nvSpPr>
          <p:spPr bwMode="auto">
            <a:xfrm>
              <a:off x="4717" y="2532"/>
              <a:ext cx="6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Unreachable enabler</a:t>
              </a:r>
              <a:endParaRPr lang="en-US" altLang="en-US"/>
            </a:p>
          </p:txBody>
        </p:sp>
        <p:sp>
          <p:nvSpPr>
            <p:cNvPr id="83" name="Rectangle 246">
              <a:extLst>
                <a:ext uri="{FF2B5EF4-FFF2-40B4-BE49-F238E27FC236}">
                  <a16:creationId xmlns:a16="http://schemas.microsoft.com/office/drawing/2014/main" id="{84594EBB-9B6E-48C7-8A1B-5EAF9B0CE3B0}"/>
                </a:ext>
              </a:extLst>
            </p:cNvPr>
            <p:cNvSpPr>
              <a:spLocks noChangeArrowheads="1"/>
            </p:cNvSpPr>
            <p:nvPr/>
          </p:nvSpPr>
          <p:spPr bwMode="auto">
            <a:xfrm>
              <a:off x="4640" y="261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84" name="Rectangle 247">
              <a:extLst>
                <a:ext uri="{FF2B5EF4-FFF2-40B4-BE49-F238E27FC236}">
                  <a16:creationId xmlns:a16="http://schemas.microsoft.com/office/drawing/2014/main" id="{5D652894-45DE-4CD6-A2BB-DDA6A0172E9B}"/>
                </a:ext>
              </a:extLst>
            </p:cNvPr>
            <p:cNvSpPr>
              <a:spLocks noChangeArrowheads="1"/>
            </p:cNvSpPr>
            <p:nvPr/>
          </p:nvSpPr>
          <p:spPr bwMode="auto">
            <a:xfrm>
              <a:off x="4717" y="2613"/>
              <a:ext cx="5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Discuss new ideas </a:t>
              </a:r>
              <a:endParaRPr lang="en-US" altLang="en-US"/>
            </a:p>
          </p:txBody>
        </p:sp>
        <p:sp>
          <p:nvSpPr>
            <p:cNvPr id="85" name="Rectangle 248">
              <a:extLst>
                <a:ext uri="{FF2B5EF4-FFF2-40B4-BE49-F238E27FC236}">
                  <a16:creationId xmlns:a16="http://schemas.microsoft.com/office/drawing/2014/main" id="{FD8EE6BE-1AE2-4929-AE3B-55DB8D67FDCB}"/>
                </a:ext>
              </a:extLst>
            </p:cNvPr>
            <p:cNvSpPr>
              <a:spLocks noChangeArrowheads="1"/>
            </p:cNvSpPr>
            <p:nvPr/>
          </p:nvSpPr>
          <p:spPr bwMode="auto">
            <a:xfrm>
              <a:off x="4640" y="2688"/>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86" name="Rectangle 249">
              <a:extLst>
                <a:ext uri="{FF2B5EF4-FFF2-40B4-BE49-F238E27FC236}">
                  <a16:creationId xmlns:a16="http://schemas.microsoft.com/office/drawing/2014/main" id="{9DEC327A-5B9D-4045-A643-AD682D459A49}"/>
                </a:ext>
              </a:extLst>
            </p:cNvPr>
            <p:cNvSpPr>
              <a:spLocks noChangeArrowheads="1"/>
            </p:cNvSpPr>
            <p:nvPr/>
          </p:nvSpPr>
          <p:spPr bwMode="auto">
            <a:xfrm>
              <a:off x="4717" y="2688"/>
              <a:ext cx="4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Personal support</a:t>
              </a:r>
              <a:endParaRPr lang="en-US" altLang="en-US"/>
            </a:p>
          </p:txBody>
        </p:sp>
        <p:sp>
          <p:nvSpPr>
            <p:cNvPr id="87" name="Rectangle 250">
              <a:extLst>
                <a:ext uri="{FF2B5EF4-FFF2-40B4-BE49-F238E27FC236}">
                  <a16:creationId xmlns:a16="http://schemas.microsoft.com/office/drawing/2014/main" id="{6D4E3891-BD30-4081-9317-7F9F69B0121A}"/>
                </a:ext>
              </a:extLst>
            </p:cNvPr>
            <p:cNvSpPr>
              <a:spLocks noChangeArrowheads="1"/>
            </p:cNvSpPr>
            <p:nvPr/>
          </p:nvSpPr>
          <p:spPr bwMode="auto">
            <a:xfrm>
              <a:off x="4640" y="2763"/>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88" name="Rectangle 251">
              <a:extLst>
                <a:ext uri="{FF2B5EF4-FFF2-40B4-BE49-F238E27FC236}">
                  <a16:creationId xmlns:a16="http://schemas.microsoft.com/office/drawing/2014/main" id="{832BF903-3EB5-4A70-A11E-5BE4C8E5A9E5}"/>
                </a:ext>
              </a:extLst>
            </p:cNvPr>
            <p:cNvSpPr>
              <a:spLocks noChangeArrowheads="1"/>
            </p:cNvSpPr>
            <p:nvPr/>
          </p:nvSpPr>
          <p:spPr bwMode="auto">
            <a:xfrm>
              <a:off x="4717" y="2763"/>
              <a:ext cx="4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Career advice</a:t>
              </a:r>
              <a:endParaRPr lang="en-US" altLang="en-US"/>
            </a:p>
          </p:txBody>
        </p:sp>
        <p:sp>
          <p:nvSpPr>
            <p:cNvPr id="89" name="Rectangle 252">
              <a:extLst>
                <a:ext uri="{FF2B5EF4-FFF2-40B4-BE49-F238E27FC236}">
                  <a16:creationId xmlns:a16="http://schemas.microsoft.com/office/drawing/2014/main" id="{C4BFA18A-8493-4C69-85B3-A4EB58EC2159}"/>
                </a:ext>
              </a:extLst>
            </p:cNvPr>
            <p:cNvSpPr>
              <a:spLocks noChangeArrowheads="1"/>
            </p:cNvSpPr>
            <p:nvPr/>
          </p:nvSpPr>
          <p:spPr bwMode="auto">
            <a:xfrm>
              <a:off x="4640" y="284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90" name="Rectangle 253">
              <a:extLst>
                <a:ext uri="{FF2B5EF4-FFF2-40B4-BE49-F238E27FC236}">
                  <a16:creationId xmlns:a16="http://schemas.microsoft.com/office/drawing/2014/main" id="{4FBD7D5C-2765-4DC1-A983-65EA81796B3B}"/>
                </a:ext>
              </a:extLst>
            </p:cNvPr>
            <p:cNvSpPr>
              <a:spLocks noChangeArrowheads="1"/>
            </p:cNvSpPr>
            <p:nvPr/>
          </p:nvSpPr>
          <p:spPr bwMode="auto">
            <a:xfrm>
              <a:off x="4717" y="2840"/>
              <a:ext cx="4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Inspires people</a:t>
              </a:r>
              <a:endParaRPr lang="en-US" altLang="en-US"/>
            </a:p>
          </p:txBody>
        </p:sp>
        <p:sp>
          <p:nvSpPr>
            <p:cNvPr id="91" name="Line 254">
              <a:extLst>
                <a:ext uri="{FF2B5EF4-FFF2-40B4-BE49-F238E27FC236}">
                  <a16:creationId xmlns:a16="http://schemas.microsoft.com/office/drawing/2014/main" id="{28A224A5-4BFD-40A2-BFA5-145640556410}"/>
                </a:ext>
              </a:extLst>
            </p:cNvPr>
            <p:cNvSpPr>
              <a:spLocks noChangeShapeType="1"/>
            </p:cNvSpPr>
            <p:nvPr/>
          </p:nvSpPr>
          <p:spPr bwMode="auto">
            <a:xfrm>
              <a:off x="4622" y="986"/>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55">
              <a:extLst>
                <a:ext uri="{FF2B5EF4-FFF2-40B4-BE49-F238E27FC236}">
                  <a16:creationId xmlns:a16="http://schemas.microsoft.com/office/drawing/2014/main" id="{2DC45AEA-A8C5-4CB2-BE1D-A534C5D491C1}"/>
                </a:ext>
              </a:extLst>
            </p:cNvPr>
            <p:cNvSpPr>
              <a:spLocks noChangeShapeType="1"/>
            </p:cNvSpPr>
            <p:nvPr/>
          </p:nvSpPr>
          <p:spPr bwMode="auto">
            <a:xfrm>
              <a:off x="4622" y="1292"/>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256">
              <a:extLst>
                <a:ext uri="{FF2B5EF4-FFF2-40B4-BE49-F238E27FC236}">
                  <a16:creationId xmlns:a16="http://schemas.microsoft.com/office/drawing/2014/main" id="{5014F7D7-56A5-4D39-9C17-2F4F212B4B6B}"/>
                </a:ext>
              </a:extLst>
            </p:cNvPr>
            <p:cNvSpPr>
              <a:spLocks noChangeShapeType="1"/>
            </p:cNvSpPr>
            <p:nvPr/>
          </p:nvSpPr>
          <p:spPr bwMode="auto">
            <a:xfrm>
              <a:off x="4625" y="829"/>
              <a:ext cx="0" cy="546"/>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57">
              <a:extLst>
                <a:ext uri="{FF2B5EF4-FFF2-40B4-BE49-F238E27FC236}">
                  <a16:creationId xmlns:a16="http://schemas.microsoft.com/office/drawing/2014/main" id="{CFA8D655-6B42-4617-B495-BCB640693530}"/>
                </a:ext>
              </a:extLst>
            </p:cNvPr>
            <p:cNvSpPr>
              <a:spLocks noChangeShapeType="1"/>
            </p:cNvSpPr>
            <p:nvPr/>
          </p:nvSpPr>
          <p:spPr bwMode="auto">
            <a:xfrm>
              <a:off x="5414" y="829"/>
              <a:ext cx="0" cy="546"/>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58">
              <a:extLst>
                <a:ext uri="{FF2B5EF4-FFF2-40B4-BE49-F238E27FC236}">
                  <a16:creationId xmlns:a16="http://schemas.microsoft.com/office/drawing/2014/main" id="{C6031BFA-AD7A-419B-AA94-97977FD4CD6F}"/>
                </a:ext>
              </a:extLst>
            </p:cNvPr>
            <p:cNvSpPr>
              <a:spLocks noChangeShapeType="1"/>
            </p:cNvSpPr>
            <p:nvPr/>
          </p:nvSpPr>
          <p:spPr bwMode="auto">
            <a:xfrm>
              <a:off x="4622" y="832"/>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59">
              <a:extLst>
                <a:ext uri="{FF2B5EF4-FFF2-40B4-BE49-F238E27FC236}">
                  <a16:creationId xmlns:a16="http://schemas.microsoft.com/office/drawing/2014/main" id="{77A901BF-7CF4-4E6C-9D99-66DCB47370D0}"/>
                </a:ext>
              </a:extLst>
            </p:cNvPr>
            <p:cNvSpPr>
              <a:spLocks noChangeShapeType="1"/>
            </p:cNvSpPr>
            <p:nvPr/>
          </p:nvSpPr>
          <p:spPr bwMode="auto">
            <a:xfrm>
              <a:off x="4622" y="1372"/>
              <a:ext cx="795" cy="0"/>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260">
              <a:extLst>
                <a:ext uri="{FF2B5EF4-FFF2-40B4-BE49-F238E27FC236}">
                  <a16:creationId xmlns:a16="http://schemas.microsoft.com/office/drawing/2014/main" id="{A5EA2CD7-83CD-4994-9657-43E156A81E45}"/>
                </a:ext>
              </a:extLst>
            </p:cNvPr>
            <p:cNvSpPr>
              <a:spLocks noChangeArrowheads="1"/>
            </p:cNvSpPr>
            <p:nvPr/>
          </p:nvSpPr>
          <p:spPr bwMode="auto">
            <a:xfrm>
              <a:off x="4629" y="836"/>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98" name="Rectangle 261">
              <a:extLst>
                <a:ext uri="{FF2B5EF4-FFF2-40B4-BE49-F238E27FC236}">
                  <a16:creationId xmlns:a16="http://schemas.microsoft.com/office/drawing/2014/main" id="{9AD9E137-2324-42D0-BE8A-453E22333944}"/>
                </a:ext>
              </a:extLst>
            </p:cNvPr>
            <p:cNvSpPr>
              <a:spLocks noChangeArrowheads="1"/>
            </p:cNvSpPr>
            <p:nvPr/>
          </p:nvSpPr>
          <p:spPr bwMode="auto">
            <a:xfrm>
              <a:off x="4706" y="836"/>
              <a:ext cx="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On</a:t>
              </a:r>
              <a:endParaRPr lang="en-US" altLang="en-US"/>
            </a:p>
          </p:txBody>
        </p:sp>
        <p:sp>
          <p:nvSpPr>
            <p:cNvPr id="99" name="Rectangle 262">
              <a:extLst>
                <a:ext uri="{FF2B5EF4-FFF2-40B4-BE49-F238E27FC236}">
                  <a16:creationId xmlns:a16="http://schemas.microsoft.com/office/drawing/2014/main" id="{8CCA759B-3594-44F4-81D1-13A3997B0779}"/>
                </a:ext>
              </a:extLst>
            </p:cNvPr>
            <p:cNvSpPr>
              <a:spLocks noChangeArrowheads="1"/>
            </p:cNvSpPr>
            <p:nvPr/>
          </p:nvSpPr>
          <p:spPr bwMode="auto">
            <a:xfrm>
              <a:off x="4790" y="836"/>
              <a:ext cx="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00" name="Rectangle 263">
              <a:extLst>
                <a:ext uri="{FF2B5EF4-FFF2-40B4-BE49-F238E27FC236}">
                  <a16:creationId xmlns:a16="http://schemas.microsoft.com/office/drawing/2014/main" id="{7AF3E16F-0535-4C10-97F2-CC5A2AFDBED7}"/>
                </a:ext>
              </a:extLst>
            </p:cNvPr>
            <p:cNvSpPr>
              <a:spLocks noChangeArrowheads="1"/>
            </p:cNvSpPr>
            <p:nvPr/>
          </p:nvSpPr>
          <p:spPr bwMode="auto">
            <a:xfrm>
              <a:off x="4811" y="836"/>
              <a:ext cx="5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boards new hires </a:t>
              </a:r>
              <a:endParaRPr lang="en-US" altLang="en-US"/>
            </a:p>
          </p:txBody>
        </p:sp>
        <p:sp>
          <p:nvSpPr>
            <p:cNvPr id="101" name="Rectangle 264">
              <a:extLst>
                <a:ext uri="{FF2B5EF4-FFF2-40B4-BE49-F238E27FC236}">
                  <a16:creationId xmlns:a16="http://schemas.microsoft.com/office/drawing/2014/main" id="{7B0CFFFD-006E-478F-8F6F-7D6E410D05ED}"/>
                </a:ext>
              </a:extLst>
            </p:cNvPr>
            <p:cNvSpPr>
              <a:spLocks noChangeArrowheads="1"/>
            </p:cNvSpPr>
            <p:nvPr/>
          </p:nvSpPr>
          <p:spPr bwMode="auto">
            <a:xfrm>
              <a:off x="4706" y="911"/>
              <a:ext cx="3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effectively </a:t>
              </a:r>
              <a:endParaRPr lang="en-US" altLang="en-US"/>
            </a:p>
          </p:txBody>
        </p:sp>
        <p:sp>
          <p:nvSpPr>
            <p:cNvPr id="102" name="Rectangle 265">
              <a:extLst>
                <a:ext uri="{FF2B5EF4-FFF2-40B4-BE49-F238E27FC236}">
                  <a16:creationId xmlns:a16="http://schemas.microsoft.com/office/drawing/2014/main" id="{3869B1CF-CA8B-4A80-9417-790AAA00EB64}"/>
                </a:ext>
              </a:extLst>
            </p:cNvPr>
            <p:cNvSpPr>
              <a:spLocks noChangeArrowheads="1"/>
            </p:cNvSpPr>
            <p:nvPr/>
          </p:nvSpPr>
          <p:spPr bwMode="auto">
            <a:xfrm>
              <a:off x="4629" y="99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03" name="Rectangle 266">
              <a:extLst>
                <a:ext uri="{FF2B5EF4-FFF2-40B4-BE49-F238E27FC236}">
                  <a16:creationId xmlns:a16="http://schemas.microsoft.com/office/drawing/2014/main" id="{4F5A48B4-F012-464D-B7AE-F9869A854336}"/>
                </a:ext>
              </a:extLst>
            </p:cNvPr>
            <p:cNvSpPr>
              <a:spLocks noChangeArrowheads="1"/>
            </p:cNvSpPr>
            <p:nvPr/>
          </p:nvSpPr>
          <p:spPr bwMode="auto">
            <a:xfrm>
              <a:off x="4706" y="990"/>
              <a:ext cx="6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Recruits and hires right </a:t>
              </a:r>
              <a:endParaRPr lang="en-US" altLang="en-US"/>
            </a:p>
          </p:txBody>
        </p:sp>
        <p:sp>
          <p:nvSpPr>
            <p:cNvPr id="104" name="Rectangle 267">
              <a:extLst>
                <a:ext uri="{FF2B5EF4-FFF2-40B4-BE49-F238E27FC236}">
                  <a16:creationId xmlns:a16="http://schemas.microsoft.com/office/drawing/2014/main" id="{13FA7229-F652-43B5-B45E-354213E43A6E}"/>
                </a:ext>
              </a:extLst>
            </p:cNvPr>
            <p:cNvSpPr>
              <a:spLocks noChangeArrowheads="1"/>
            </p:cNvSpPr>
            <p:nvPr/>
          </p:nvSpPr>
          <p:spPr bwMode="auto">
            <a:xfrm>
              <a:off x="4706" y="1065"/>
              <a:ext cx="1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talent</a:t>
              </a:r>
              <a:endParaRPr lang="en-US" altLang="en-US"/>
            </a:p>
          </p:txBody>
        </p:sp>
        <p:sp>
          <p:nvSpPr>
            <p:cNvPr id="105" name="Rectangle 268">
              <a:extLst>
                <a:ext uri="{FF2B5EF4-FFF2-40B4-BE49-F238E27FC236}">
                  <a16:creationId xmlns:a16="http://schemas.microsoft.com/office/drawing/2014/main" id="{ECD0B655-0CE2-4384-A2C3-044E3F4030BD}"/>
                </a:ext>
              </a:extLst>
            </p:cNvPr>
            <p:cNvSpPr>
              <a:spLocks noChangeArrowheads="1"/>
            </p:cNvSpPr>
            <p:nvPr/>
          </p:nvSpPr>
          <p:spPr bwMode="auto">
            <a:xfrm>
              <a:off x="4629" y="1140"/>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06" name="Rectangle 269">
              <a:extLst>
                <a:ext uri="{FF2B5EF4-FFF2-40B4-BE49-F238E27FC236}">
                  <a16:creationId xmlns:a16="http://schemas.microsoft.com/office/drawing/2014/main" id="{A62B4215-9BD5-4692-9F1D-868B972743A9}"/>
                </a:ext>
              </a:extLst>
            </p:cNvPr>
            <p:cNvSpPr>
              <a:spLocks noChangeArrowheads="1"/>
            </p:cNvSpPr>
            <p:nvPr/>
          </p:nvSpPr>
          <p:spPr bwMode="auto">
            <a:xfrm>
              <a:off x="4706" y="1140"/>
              <a:ext cx="5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Develops employee </a:t>
              </a:r>
              <a:endParaRPr lang="en-US" altLang="en-US"/>
            </a:p>
          </p:txBody>
        </p:sp>
        <p:sp>
          <p:nvSpPr>
            <p:cNvPr id="107" name="Rectangle 270">
              <a:extLst>
                <a:ext uri="{FF2B5EF4-FFF2-40B4-BE49-F238E27FC236}">
                  <a16:creationId xmlns:a16="http://schemas.microsoft.com/office/drawing/2014/main" id="{3391EB83-FA12-4873-BB7C-0BCCA1E949B1}"/>
                </a:ext>
              </a:extLst>
            </p:cNvPr>
            <p:cNvSpPr>
              <a:spLocks noChangeArrowheads="1"/>
            </p:cNvSpPr>
            <p:nvPr/>
          </p:nvSpPr>
          <p:spPr bwMode="auto">
            <a:xfrm>
              <a:off x="4706" y="1218"/>
              <a:ext cx="3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capabilities </a:t>
              </a:r>
              <a:endParaRPr lang="en-US" altLang="en-US"/>
            </a:p>
          </p:txBody>
        </p:sp>
        <p:sp>
          <p:nvSpPr>
            <p:cNvPr id="108" name="Rectangle 271">
              <a:extLst>
                <a:ext uri="{FF2B5EF4-FFF2-40B4-BE49-F238E27FC236}">
                  <a16:creationId xmlns:a16="http://schemas.microsoft.com/office/drawing/2014/main" id="{7743CF47-6583-4062-B6FE-586751BADFB3}"/>
                </a:ext>
              </a:extLst>
            </p:cNvPr>
            <p:cNvSpPr>
              <a:spLocks noChangeArrowheads="1"/>
            </p:cNvSpPr>
            <p:nvPr/>
          </p:nvSpPr>
          <p:spPr bwMode="auto">
            <a:xfrm>
              <a:off x="4629" y="1295"/>
              <a:ext cx="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a:t>
              </a:r>
              <a:endParaRPr lang="en-US" altLang="en-US"/>
            </a:p>
          </p:txBody>
        </p:sp>
        <p:sp>
          <p:nvSpPr>
            <p:cNvPr id="109" name="Rectangle 272">
              <a:extLst>
                <a:ext uri="{FF2B5EF4-FFF2-40B4-BE49-F238E27FC236}">
                  <a16:creationId xmlns:a16="http://schemas.microsoft.com/office/drawing/2014/main" id="{10759008-F66C-45CE-A856-DDD4E5C5FD82}"/>
                </a:ext>
              </a:extLst>
            </p:cNvPr>
            <p:cNvSpPr>
              <a:spLocks noChangeArrowheads="1"/>
            </p:cNvSpPr>
            <p:nvPr/>
          </p:nvSpPr>
          <p:spPr bwMode="auto">
            <a:xfrm>
              <a:off x="4706" y="1295"/>
              <a:ext cx="6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767171"/>
                  </a:solidFill>
                </a:rPr>
                <a:t>Right people, right roles</a:t>
              </a:r>
              <a:endParaRPr lang="en-US" altLang="en-US"/>
            </a:p>
          </p:txBody>
        </p:sp>
      </p:grpSp>
      <p:sp>
        <p:nvSpPr>
          <p:cNvPr id="310" name="slide_title">
            <a:extLst>
              <a:ext uri="{FF2B5EF4-FFF2-40B4-BE49-F238E27FC236}">
                <a16:creationId xmlns:a16="http://schemas.microsoft.com/office/drawing/2014/main" id="{38BD6C7D-147F-4EF8-BA92-B0C98925A3DE}"/>
              </a:ext>
            </a:extLst>
          </p:cNvPr>
          <p:cNvSpPr txBox="1"/>
          <p:nvPr/>
        </p:nvSpPr>
        <p:spPr>
          <a:xfrm>
            <a:off x="2693996" y="283668"/>
            <a:ext cx="6768699" cy="400110"/>
          </a:xfrm>
          <a:prstGeom prst="rect">
            <a:avLst/>
          </a:prstGeom>
          <a:noFill/>
        </p:spPr>
        <p:txBody>
          <a:bodyPr wrap="square" rtlCol="0">
            <a:spAutoFit/>
          </a:bodyPr>
          <a:lstStyle/>
          <a:p>
            <a:r>
              <a:rPr lang="en-US" sz="2000" dirty="0">
                <a:latin typeface="Segoe UI Semibold" panose="020B0702040204020203" pitchFamily="34" charset="0"/>
                <a:cs typeface="Segoe UI Semibold" panose="020B0702040204020203" pitchFamily="34" charset="0"/>
              </a:rPr>
              <a:t>Entromy’s framework for assessing Organizational Health</a:t>
            </a:r>
          </a:p>
        </p:txBody>
      </p:sp>
      <p:cxnSp>
        <p:nvCxnSpPr>
          <p:cNvPr id="311" name="Straight Connector 310">
            <a:extLst>
              <a:ext uri="{FF2B5EF4-FFF2-40B4-BE49-F238E27FC236}">
                <a16:creationId xmlns:a16="http://schemas.microsoft.com/office/drawing/2014/main" id="{FD7620E3-2CD7-43BC-8FA8-EB8CAB9723AD}"/>
              </a:ext>
            </a:extLst>
          </p:cNvPr>
          <p:cNvCxnSpPr>
            <a:cxnSpLocks/>
          </p:cNvCxnSpPr>
          <p:nvPr/>
        </p:nvCxnSpPr>
        <p:spPr>
          <a:xfrm>
            <a:off x="1758249" y="1748235"/>
            <a:ext cx="8533284"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9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_title">
            <a:extLst>
              <a:ext uri="{FF2B5EF4-FFF2-40B4-BE49-F238E27FC236}">
                <a16:creationId xmlns:a16="http://schemas.microsoft.com/office/drawing/2014/main" id="{9CEB1B6D-8D95-44CC-946B-3B9E47F1A90B}"/>
              </a:ext>
            </a:extLst>
          </p:cNvPr>
          <p:cNvSpPr txBox="1"/>
          <p:nvPr/>
        </p:nvSpPr>
        <p:spPr>
          <a:xfrm>
            <a:off x="3427535" y="343324"/>
            <a:ext cx="5334345" cy="400110"/>
          </a:xfrm>
          <a:prstGeom prst="rect">
            <a:avLst/>
          </a:prstGeom>
          <a:noFill/>
        </p:spPr>
        <p:txBody>
          <a:bodyPr wrap="square" lIns="91440" tIns="45720" rIns="91440" bIns="45720" rtlCol="0" anchor="t">
            <a:spAutoFit/>
          </a:bodyPr>
          <a:lstStyle/>
          <a:p>
            <a:r>
              <a:rPr lang="en-US" sz="2000" b="1" dirty="0">
                <a:latin typeface="Open Sans"/>
                <a:ea typeface="Open Sans"/>
                <a:cs typeface="Segoe UI Semibold"/>
              </a:rPr>
              <a:t>3 Types of questions in Entromy’s survey</a:t>
            </a:r>
            <a:endParaRPr lang="en-US" sz="2000" b="1" strike="sngStrike">
              <a:solidFill>
                <a:srgbClr val="C00000"/>
              </a:solidFill>
              <a:latin typeface="Open Sans"/>
              <a:ea typeface="Open Sans"/>
              <a:cs typeface="Segoe UI Semibold"/>
            </a:endParaRPr>
          </a:p>
        </p:txBody>
      </p:sp>
      <p:sp>
        <p:nvSpPr>
          <p:cNvPr id="4" name="TextBox 3">
            <a:extLst>
              <a:ext uri="{FF2B5EF4-FFF2-40B4-BE49-F238E27FC236}">
                <a16:creationId xmlns:a16="http://schemas.microsoft.com/office/drawing/2014/main" id="{8FAA80C6-2D64-49CA-BC6E-D91A7978ABE6}"/>
              </a:ext>
            </a:extLst>
          </p:cNvPr>
          <p:cNvSpPr txBox="1"/>
          <p:nvPr/>
        </p:nvSpPr>
        <p:spPr>
          <a:xfrm>
            <a:off x="1117704" y="1541540"/>
            <a:ext cx="9961037" cy="4524315"/>
          </a:xfrm>
          <a:prstGeom prst="rect">
            <a:avLst/>
          </a:prstGeom>
          <a:noFill/>
        </p:spPr>
        <p:txBody>
          <a:bodyPr wrap="square" lIns="91440" tIns="45720" rIns="91440" bIns="45720" rtlCol="0" anchor="t">
            <a:spAutoFit/>
          </a:bodyPr>
          <a:lstStyle/>
          <a:p>
            <a:pPr>
              <a:spcBef>
                <a:spcPct val="0"/>
              </a:spcBef>
              <a:buClr>
                <a:srgbClr val="434343"/>
              </a:buClr>
              <a:buSzPts val="1800"/>
              <a:buFont typeface="Arial"/>
            </a:pPr>
            <a:r>
              <a:rPr lang="en-US" sz="1200" b="1" spc="153" dirty="0">
                <a:solidFill>
                  <a:srgbClr val="000000"/>
                </a:solidFill>
                <a:latin typeface="Open Sans"/>
                <a:ea typeface="Open Sans"/>
                <a:cs typeface="Open Sans"/>
                <a:sym typeface="Arial"/>
              </a:rPr>
              <a:t>The Entromy Organizational Health baseline includes 3 types of questions:</a:t>
            </a:r>
            <a:endParaRPr lang="en-US" sz="1200" b="1" spc="153" dirty="0">
              <a:solidFill>
                <a:srgbClr val="000000"/>
              </a:solidFill>
              <a:latin typeface="Open Sans"/>
              <a:ea typeface="Open Sans"/>
              <a:cs typeface="Open Sans"/>
            </a:endParaRPr>
          </a:p>
          <a:p>
            <a:pPr>
              <a:spcBef>
                <a:spcPct val="0"/>
              </a:spcBef>
              <a:buClr>
                <a:srgbClr val="434343"/>
              </a:buClr>
              <a:buSzPts val="1800"/>
              <a:buFont typeface="Arial"/>
            </a:pPr>
            <a:endParaRPr lang="en-US" sz="12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b="1" spc="153" dirty="0">
                <a:solidFill>
                  <a:srgbClr val="000000"/>
                </a:solidFill>
                <a:latin typeface="Open Sans"/>
                <a:ea typeface="Open Sans"/>
                <a:cs typeface="Open Sans"/>
                <a:sym typeface="Arial"/>
              </a:rPr>
              <a:t>Fixed answer questions: </a:t>
            </a:r>
            <a:endParaRPr lang="en-US" sz="12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spc="153" dirty="0">
                <a:solidFill>
                  <a:srgbClr val="000000"/>
                </a:solidFill>
                <a:latin typeface="Open Sans"/>
                <a:ea typeface="Open Sans"/>
                <a:cs typeface="Open Sans"/>
                <a:sym typeface="Arial"/>
              </a:rPr>
              <a:t>Survey responders choose a fixed answer on a 6-point scale from Strongly Disagree to Strongly Agree</a:t>
            </a:r>
            <a:endParaRPr lang="en-US" sz="1200" spc="153" dirty="0">
              <a:solidFill>
                <a:srgbClr val="000000"/>
              </a:solidFill>
              <a:latin typeface="Open Sans"/>
              <a:ea typeface="Open Sans"/>
              <a:cs typeface="Open Sans"/>
            </a:endParaRPr>
          </a:p>
          <a:p>
            <a:pPr marL="285750" indent="-285750">
              <a:spcBef>
                <a:spcPct val="0"/>
              </a:spcBef>
              <a:buClr>
                <a:srgbClr val="434343"/>
              </a:buClr>
              <a:buSzPts val="1800"/>
              <a:buFont typeface="Arial"/>
              <a:buChar char="•"/>
            </a:pPr>
            <a:r>
              <a:rPr lang="en-US" sz="1200" spc="153" dirty="0">
                <a:solidFill>
                  <a:srgbClr val="000000"/>
                </a:solidFill>
                <a:latin typeface="Open Sans"/>
                <a:ea typeface="Open Sans"/>
                <a:cs typeface="Open Sans"/>
                <a:sym typeface="Arial"/>
              </a:rPr>
              <a:t>Majority (~80%) of the questions in the survey are fixed answer question</a:t>
            </a:r>
            <a:endParaRPr lang="en-US" sz="1200" spc="153" dirty="0">
              <a:solidFill>
                <a:srgbClr val="000000"/>
              </a:solidFill>
              <a:latin typeface="Open Sans"/>
              <a:ea typeface="Open Sans"/>
              <a:cs typeface="Open Sans"/>
            </a:endParaRPr>
          </a:p>
          <a:p>
            <a:pPr marL="285750" indent="-285750">
              <a:spcBef>
                <a:spcPct val="0"/>
              </a:spcBef>
              <a:buClr>
                <a:srgbClr val="434343"/>
              </a:buClr>
              <a:buSzPts val="1800"/>
              <a:buFont typeface="Arial"/>
              <a:buChar char="•"/>
            </a:pPr>
            <a:r>
              <a:rPr lang="en-US" sz="1200" spc="153" dirty="0">
                <a:solidFill>
                  <a:srgbClr val="000000"/>
                </a:solidFill>
                <a:latin typeface="Open Sans"/>
                <a:ea typeface="Open Sans"/>
                <a:cs typeface="Open Sans"/>
                <a:sym typeface="Arial"/>
              </a:rPr>
              <a:t>The scores in the document represent % of survey respondents who “Strongly Agree” or “Agree” to a statement or question</a:t>
            </a:r>
            <a:endParaRPr lang="en-US" sz="1200" spc="153" dirty="0">
              <a:solidFill>
                <a:srgbClr val="000000"/>
              </a:solidFill>
              <a:latin typeface="Open Sans"/>
              <a:ea typeface="Open Sans"/>
              <a:cs typeface="Open Sans"/>
            </a:endParaRPr>
          </a:p>
          <a:p>
            <a:pPr marL="285750" indent="-285750">
              <a:spcBef>
                <a:spcPct val="0"/>
              </a:spcBef>
              <a:buClr>
                <a:srgbClr val="434343"/>
              </a:buClr>
              <a:buSzPts val="1800"/>
              <a:buFont typeface="Arial"/>
              <a:buChar char="•"/>
            </a:pPr>
            <a:endParaRPr lang="en-US" sz="12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b="1" spc="153" dirty="0">
                <a:solidFill>
                  <a:srgbClr val="000000"/>
                </a:solidFill>
                <a:latin typeface="Open Sans"/>
                <a:ea typeface="Open Sans"/>
                <a:cs typeface="Open Sans"/>
                <a:sym typeface="Arial"/>
              </a:rPr>
              <a:t>Open-ended questions: </a:t>
            </a:r>
            <a:endParaRPr lang="en-US" sz="12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spc="153" dirty="0">
                <a:solidFill>
                  <a:srgbClr val="000000"/>
                </a:solidFill>
                <a:latin typeface="Open Sans"/>
                <a:ea typeface="Open Sans"/>
                <a:cs typeface="Open Sans"/>
                <a:sym typeface="Arial"/>
              </a:rPr>
              <a:t>Survey responders are asked to enter in their comments/response to statements or questions </a:t>
            </a:r>
            <a:endParaRPr lang="en-US" sz="1200" spc="153" dirty="0">
              <a:solidFill>
                <a:srgbClr val="000000"/>
              </a:solidFill>
              <a:latin typeface="Open Sans"/>
              <a:ea typeface="Open Sans"/>
              <a:cs typeface="Open Sans"/>
            </a:endParaRPr>
          </a:p>
          <a:p>
            <a:pPr>
              <a:spcBef>
                <a:spcPct val="0"/>
              </a:spcBef>
              <a:buClr>
                <a:srgbClr val="434343"/>
              </a:buClr>
              <a:buSzPts val="1800"/>
              <a:buFont typeface="Arial"/>
            </a:pPr>
            <a:r>
              <a:rPr lang="en-US" sz="1200" spc="153" dirty="0">
                <a:solidFill>
                  <a:srgbClr val="000000"/>
                </a:solidFill>
                <a:latin typeface="Open Sans"/>
                <a:ea typeface="Open Sans"/>
                <a:cs typeface="Open Sans"/>
                <a:sym typeface="Arial"/>
              </a:rPr>
              <a:t>Through AI and Natural Language Processing (NLP) embedded in the Entromy platform and our technology, we provide a quantitative perspective to open ended comments. </a:t>
            </a:r>
            <a:endParaRPr lang="en-US" sz="12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ct val="0"/>
              </a:spcBef>
              <a:buClr>
                <a:srgbClr val="434343"/>
              </a:buClr>
              <a:buSzPts val="1800"/>
              <a:buFont typeface="Arial"/>
              <a:buChar char="•"/>
            </a:pPr>
            <a:r>
              <a:rPr lang="en-US" sz="1200" spc="153" dirty="0">
                <a:solidFill>
                  <a:srgbClr val="000000"/>
                </a:solidFill>
                <a:latin typeface="Open Sans"/>
                <a:ea typeface="Open Sans"/>
                <a:cs typeface="Open Sans"/>
                <a:sym typeface="Arial"/>
              </a:rPr>
              <a:t>Comments are scored based on cumulative actions users take as comments are added into the system</a:t>
            </a:r>
            <a:endParaRPr lang="en-US" sz="1200" spc="153" dirty="0">
              <a:solidFill>
                <a:srgbClr val="000000"/>
              </a:solidFill>
              <a:latin typeface="Open Sans"/>
              <a:ea typeface="Open Sans"/>
              <a:cs typeface="Open Sans"/>
            </a:endParaRPr>
          </a:p>
          <a:p>
            <a:pPr>
              <a:spcBef>
                <a:spcPct val="0"/>
              </a:spcBef>
              <a:buClr>
                <a:srgbClr val="434343"/>
              </a:buClr>
              <a:buSzPts val="1800"/>
              <a:buFont typeface="Arial"/>
            </a:pPr>
            <a:endParaRPr lang="en-US" sz="1200"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b="1" spc="153" dirty="0">
                <a:solidFill>
                  <a:srgbClr val="000000"/>
                </a:solidFill>
                <a:latin typeface="Open Sans"/>
                <a:ea typeface="Open Sans"/>
                <a:cs typeface="Open Sans"/>
                <a:sym typeface="Arial"/>
              </a:rPr>
              <a:t>List-select questions:</a:t>
            </a:r>
            <a:endParaRPr lang="en-US" sz="1200" b="1"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Clr>
                <a:srgbClr val="434343"/>
              </a:buClr>
              <a:buSzPts val="1800"/>
              <a:buFont typeface="Arial"/>
            </a:pPr>
            <a:r>
              <a:rPr lang="en-US" sz="1200" spc="153" dirty="0">
                <a:solidFill>
                  <a:srgbClr val="000000"/>
                </a:solidFill>
                <a:latin typeface="Open Sans"/>
                <a:ea typeface="Open Sans"/>
                <a:cs typeface="Open Sans"/>
                <a:sym typeface="Arial"/>
              </a:rPr>
              <a:t>Survey responders are asked to nominate others in the organization that display leadership attributes. These questions fall into Entromy’s Organizational Network Analysis (ONA) and collaboration section</a:t>
            </a:r>
            <a:endParaRPr lang="en-US" sz="1200" spc="153" dirty="0">
              <a:solidFill>
                <a:srgbClr val="000000"/>
              </a:solidFill>
              <a:latin typeface="Open Sans"/>
              <a:ea typeface="Open Sans"/>
              <a:cs typeface="Open Sans"/>
            </a:endParaRPr>
          </a:p>
          <a:p>
            <a:pPr marL="285750" indent="-285750">
              <a:spcBef>
                <a:spcPct val="0"/>
              </a:spcBef>
              <a:buClr>
                <a:srgbClr val="434343"/>
              </a:buClr>
              <a:buSzPts val="1800"/>
              <a:buFont typeface="Arial"/>
              <a:buChar char="•"/>
            </a:pPr>
            <a:r>
              <a:rPr lang="en-US" sz="1200" spc="153" dirty="0">
                <a:solidFill>
                  <a:srgbClr val="000000"/>
                </a:solidFill>
                <a:latin typeface="Open Sans"/>
                <a:ea typeface="Open Sans"/>
                <a:cs typeface="Open Sans"/>
                <a:sym typeface="Arial"/>
              </a:rPr>
              <a:t>Entromy’s default question set asks responders to nominate others who display strengths in topics like Strategy, Problem Solving, Innovation, Energy, Personal Support, and Career Advice</a:t>
            </a:r>
            <a:endParaRPr lang="en-US" sz="1200" spc="153" dirty="0">
              <a:solidFill>
                <a:srgbClr val="000000"/>
              </a:solidFill>
              <a:latin typeface="Open Sans"/>
              <a:ea typeface="Open Sans"/>
              <a:cs typeface="Open Sans"/>
            </a:endParaRPr>
          </a:p>
          <a:p>
            <a:pPr marL="285750" indent="-285750">
              <a:spcBef>
                <a:spcPct val="0"/>
              </a:spcBef>
              <a:buClr>
                <a:srgbClr val="434343"/>
              </a:buClr>
              <a:buSzPts val="1800"/>
              <a:buFont typeface="Arial"/>
              <a:buChar char="•"/>
            </a:pPr>
            <a:r>
              <a:rPr lang="en-US" sz="1200" spc="153" dirty="0">
                <a:solidFill>
                  <a:srgbClr val="000000"/>
                </a:solidFill>
                <a:latin typeface="Open Sans"/>
                <a:ea typeface="Open Sans"/>
                <a:cs typeface="Open Sans"/>
                <a:sym typeface="Arial"/>
              </a:rPr>
              <a:t>Each nomination category is linked to a specific question in the survey.  Innovation, for example, is linked to the question “Which individual(s) do you communicate with about new, innovative product &amp; service ideas or new ways of doing business?”</a:t>
            </a:r>
            <a:endParaRPr lang="en-US" sz="1200" spc="153" dirty="0">
              <a:solidFill>
                <a:srgbClr val="000000"/>
              </a:solidFill>
              <a:latin typeface="Open Sans"/>
              <a:ea typeface="Open Sans"/>
              <a:cs typeface="Open Sans"/>
            </a:endParaRPr>
          </a:p>
          <a:p>
            <a:pPr marL="285750" indent="-285750">
              <a:buFont typeface="Arial" panose="020B0604020202020204" pitchFamily="34" charset="0"/>
              <a:buChar char="•"/>
            </a:pPr>
            <a:endParaRPr lang="en-US" sz="1200" dirty="0">
              <a:cs typeface="Arial"/>
            </a:endParaRPr>
          </a:p>
          <a:p>
            <a:pPr algn="l"/>
            <a:endParaRPr lang="en-US" sz="1200" dirty="0">
              <a:cs typeface="Arial"/>
            </a:endParaRPr>
          </a:p>
        </p:txBody>
      </p:sp>
    </p:spTree>
    <p:extLst>
      <p:ext uri="{BB962C8B-B14F-4D97-AF65-F5344CB8AC3E}">
        <p14:creationId xmlns:p14="http://schemas.microsoft.com/office/powerpoint/2010/main" val="233554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_title">
            <a:extLst>
              <a:ext uri="{FF2B5EF4-FFF2-40B4-BE49-F238E27FC236}">
                <a16:creationId xmlns:a16="http://schemas.microsoft.com/office/drawing/2014/main" id="{FD0439CB-FDBB-46F5-A737-7596C06BF047}"/>
              </a:ext>
            </a:extLst>
          </p:cNvPr>
          <p:cNvSpPr txBox="1"/>
          <p:nvPr/>
        </p:nvSpPr>
        <p:spPr>
          <a:xfrm>
            <a:off x="2804112" y="255171"/>
            <a:ext cx="6581933" cy="400110"/>
          </a:xfrm>
          <a:prstGeom prst="rect">
            <a:avLst/>
          </a:prstGeom>
          <a:noFill/>
        </p:spPr>
        <p:txBody>
          <a:bodyPr wrap="square" lIns="91440" tIns="45720" rIns="91440" bIns="45720" rtlCol="0" anchor="t">
            <a:spAutoFit/>
          </a:bodyPr>
          <a:lstStyle/>
          <a:p>
            <a:r>
              <a:rPr lang="en-US" sz="2000" b="1" dirty="0">
                <a:latin typeface="Open Sans"/>
                <a:ea typeface="Open Sans"/>
                <a:cs typeface="Segoe UI Semibold"/>
              </a:rPr>
              <a:t>How the </a:t>
            </a:r>
            <a:r>
              <a:rPr lang="en-US" sz="2000" b="1" dirty="0">
                <a:latin typeface="Open Sans"/>
                <a:ea typeface="Open Sans"/>
                <a:cs typeface="Segoe UI Semibold"/>
                <a:sym typeface="Arial"/>
              </a:rPr>
              <a:t>results</a:t>
            </a:r>
            <a:r>
              <a:rPr lang="en-US" sz="2000" b="1" dirty="0">
                <a:latin typeface="Open Sans"/>
                <a:ea typeface="Open Sans"/>
                <a:cs typeface="Segoe UI Semibold"/>
              </a:rPr>
              <a:t>/output is organized in this report</a:t>
            </a:r>
            <a:endParaRPr lang="en-US" sz="2000" b="1" strike="sngStrike">
              <a:solidFill>
                <a:srgbClr val="C00000"/>
              </a:solidFill>
              <a:latin typeface="Open Sans"/>
              <a:ea typeface="Open Sans"/>
              <a:cs typeface="Segoe UI Semibold"/>
            </a:endParaRPr>
          </a:p>
        </p:txBody>
      </p:sp>
      <p:sp>
        <p:nvSpPr>
          <p:cNvPr id="3" name="TextBox 2">
            <a:extLst>
              <a:ext uri="{FF2B5EF4-FFF2-40B4-BE49-F238E27FC236}">
                <a16:creationId xmlns:a16="http://schemas.microsoft.com/office/drawing/2014/main" id="{D02CDC0B-1EF0-48BD-9A9D-FE0C5DFB5FCD}"/>
              </a:ext>
            </a:extLst>
          </p:cNvPr>
          <p:cNvSpPr txBox="1"/>
          <p:nvPr/>
        </p:nvSpPr>
        <p:spPr>
          <a:xfrm>
            <a:off x="799535" y="1301557"/>
            <a:ext cx="10678276" cy="5078313"/>
          </a:xfrm>
          <a:prstGeom prst="rect">
            <a:avLst/>
          </a:prstGeom>
          <a:noFill/>
        </p:spPr>
        <p:txBody>
          <a:bodyPr wrap="square" lIns="91440" tIns="45720" rIns="91440" bIns="45720" rtlCol="0" anchor="t">
            <a:spAutoFit/>
          </a:bodyPr>
          <a:lstStyle/>
          <a:p>
            <a:r>
              <a:rPr lang="en-US" sz="1200" b="1" dirty="0">
                <a:latin typeface="Open Sans"/>
                <a:ea typeface="Open Sans"/>
                <a:cs typeface="Open Sans"/>
              </a:rPr>
              <a:t>Fixed answer questions</a:t>
            </a:r>
            <a:r>
              <a:rPr lang="en-US" sz="1200" dirty="0">
                <a:latin typeface="Open Sans"/>
                <a:ea typeface="Open Sans"/>
                <a:cs typeface="Open Sans"/>
              </a:rPr>
              <a:t>: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a:ea typeface="Open Sans"/>
                <a:cs typeface="Open Sans"/>
              </a:rPr>
              <a:t>Scores for fixed answer questions indicate % of survey respondents who “Strongly Agree” or “Agree” to a statement</a:t>
            </a:r>
          </a:p>
          <a:p>
            <a:pPr marL="171450" indent="-171450">
              <a:buFont typeface="Arial" panose="020B0604020202020204" pitchFamily="34" charset="0"/>
              <a:buChar char="•"/>
            </a:pPr>
            <a:r>
              <a:rPr lang="en-US" sz="1200" dirty="0">
                <a:latin typeface="Open Sans"/>
                <a:ea typeface="Open Sans"/>
                <a:cs typeface="Open Sans"/>
              </a:rPr>
              <a:t>Scores for fixed-answer questions are show in three ways</a:t>
            </a:r>
          </a:p>
          <a:p>
            <a:pPr marL="628650" lvl="1" indent="-171450">
              <a:buFont typeface="Arial" panose="020B0604020202020204" pitchFamily="34" charset="0"/>
              <a:buChar char="•"/>
            </a:pPr>
            <a:r>
              <a:rPr lang="en-US" sz="1200" dirty="0">
                <a:latin typeface="Open Sans"/>
                <a:ea typeface="Open Sans"/>
                <a:cs typeface="Open Sans"/>
              </a:rPr>
              <a:t>Overall score: This is a composite score of all fixed answer questions</a:t>
            </a:r>
          </a:p>
          <a:p>
            <a:pPr marL="628650" lvl="1" indent="-171450">
              <a:buFont typeface="Arial" panose="020B0604020202020204" pitchFamily="34" charset="0"/>
              <a:buChar char="•"/>
            </a:pPr>
            <a:r>
              <a:rPr lang="en-US" sz="1200" dirty="0">
                <a:latin typeface="Open Sans"/>
                <a:ea typeface="Open Sans"/>
                <a:cs typeface="Open Sans"/>
              </a:rPr>
              <a:t>Category score: Questions or statements on related topics are bucketed in categories like “Company Direction”, “Engagement”, etc.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628650" lvl="1" indent="-171450">
              <a:buFont typeface="Arial" panose="020B0604020202020204" pitchFamily="34" charset="0"/>
              <a:buChar char="•"/>
            </a:pPr>
            <a:r>
              <a:rPr lang="en-US" sz="1200" dirty="0">
                <a:latin typeface="Open Sans"/>
                <a:ea typeface="Open Sans"/>
                <a:cs typeface="Open Sans"/>
              </a:rPr>
              <a:t>Individual statement/questions scores:  Scores for individual questions are also reported; for formatting purposes we distill the full statements/questions into key terms (vs displaying the full question)</a:t>
            </a:r>
          </a:p>
          <a:p>
            <a:pPr marL="171450" indent="-171450">
              <a:buFont typeface="Arial" panose="020B0604020202020204" pitchFamily="34" charset="0"/>
              <a:buChar char="•"/>
            </a:pPr>
            <a:r>
              <a:rPr lang="en-US" sz="1200" dirty="0">
                <a:latin typeface="Open Sans"/>
                <a:ea typeface="Open Sans"/>
                <a:cs typeface="Open Sans"/>
              </a:rPr>
              <a:t>Any statement or question scoring below 50 is colored in red moving from light red (40s) to dark red (near score of 0)</a:t>
            </a: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a:ea typeface="Open Sans"/>
                <a:cs typeface="Open Sans"/>
              </a:rPr>
              <a:t>Fixed answers are compared to other organizations in </a:t>
            </a:r>
            <a:r>
              <a:rPr lang="en-US" sz="1200" b="1" dirty="0">
                <a:latin typeface="Open Sans"/>
                <a:ea typeface="Open Sans"/>
                <a:cs typeface="Open Sans"/>
              </a:rPr>
              <a:t>Entromy’s benchmarks</a:t>
            </a:r>
            <a:r>
              <a:rPr lang="en-US" sz="1200" dirty="0">
                <a:latin typeface="Open Sans"/>
                <a:ea typeface="Open Sans"/>
                <a:cs typeface="Open Sans"/>
              </a:rPr>
              <a:t>.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a:ea typeface="Open Sans"/>
                <a:cs typeface="Open Sans"/>
              </a:rPr>
              <a:t>In order to add helpful context to the survey results, the survey data is compared against Entromy benchmarks.  Entromy’s dataset includes 400 mid-sized PE backed companies.  Survey data is compared against top-quartile performers.</a:t>
            </a:r>
            <a:endParaRPr lang="en-US" sz="1200">
              <a:solidFill>
                <a:srgbClr val="C00000"/>
              </a:solidFill>
              <a:latin typeface="Open Sans"/>
              <a:ea typeface="Open Sans"/>
              <a:cs typeface="Open Sans"/>
            </a:endParaRPr>
          </a:p>
          <a:p>
            <a:pPr marL="171450" indent="-171450">
              <a:buFont typeface="Arial" panose="020B0604020202020204" pitchFamily="34" charset="0"/>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gn="l"/>
            <a:r>
              <a:rPr lang="en-US" sz="1200" b="1" dirty="0">
                <a:latin typeface="Open Sans"/>
                <a:ea typeface="Open Sans"/>
                <a:cs typeface="Open Sans"/>
              </a:rPr>
              <a:t>Open-ended questions</a:t>
            </a:r>
            <a:r>
              <a:rPr lang="en-US" sz="1200" dirty="0">
                <a:latin typeface="Open Sans"/>
                <a:ea typeface="Open Sans"/>
                <a:cs typeface="Open Sans"/>
              </a:rPr>
              <a:t>: In this report, user generated comments appear in quotations (e.g., “Implement CRM system to move us from ad hoc spreadsheets)</a:t>
            </a:r>
          </a:p>
          <a:p>
            <a:pPr marL="285750" indent="-285750">
              <a:buFont typeface="Arial" panose="020B0604020202020204" pitchFamily="34" charset="0"/>
              <a:buChar char="•"/>
            </a:pPr>
            <a:r>
              <a:rPr lang="en-US" sz="1200" dirty="0">
                <a:latin typeface="Open Sans"/>
                <a:ea typeface="Open Sans"/>
                <a:cs typeface="Open Sans"/>
              </a:rPr>
              <a:t>The first time a new comment is created, it is assigned +5 points.  If a survey participant accepts the comment as their own, +5 points are assigned to the comment</a:t>
            </a:r>
          </a:p>
          <a:p>
            <a:pPr marL="285750" indent="-285750">
              <a:buFont typeface="Arial" panose="020B0604020202020204" pitchFamily="34" charset="0"/>
              <a:buChar char="•"/>
            </a:pPr>
            <a:r>
              <a:rPr lang="en-US" sz="1200" dirty="0">
                <a:latin typeface="Open Sans"/>
                <a:ea typeface="Open Sans"/>
                <a:cs typeface="Open Sans"/>
              </a:rPr>
              <a:t>Responders are also given the opportunity to rank comments by other users (User strongly agrees +3, Agrees +2, Strongly disagrees -3pts)</a:t>
            </a:r>
          </a:p>
          <a:p>
            <a:pPr marL="285750" indent="-285750">
              <a:buFont typeface="Arial" panose="020B0604020202020204" pitchFamily="34" charset="0"/>
              <a:buChar char="•"/>
            </a:pPr>
            <a:r>
              <a:rPr lang="en-US" sz="1200" dirty="0">
                <a:latin typeface="Open Sans"/>
                <a:ea typeface="Open Sans"/>
                <a:cs typeface="Open Sans"/>
              </a:rPr>
              <a:t>Scores next to statements in quotations represent the cumulative score generated as users up-vote or down-vote a comment</a:t>
            </a: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a:ea typeface="Open Sans"/>
                <a:cs typeface="Open Sans"/>
              </a:rPr>
              <a:t>List-select questions</a:t>
            </a:r>
            <a:r>
              <a:rPr lang="en-US" sz="1200" dirty="0">
                <a:latin typeface="Open Sans"/>
                <a:ea typeface="Open Sans"/>
                <a:cs typeface="Open Sans"/>
              </a:rPr>
              <a:t>: Any names noted in the output are a result of peer nominations.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200" dirty="0">
                <a:latin typeface="Open Sans"/>
                <a:ea typeface="Open Sans"/>
                <a:cs typeface="Open Sans"/>
              </a:rPr>
              <a:t>Scores represent the number of times an individual has been nominated.</a:t>
            </a:r>
          </a:p>
          <a:p>
            <a:pPr marL="171450" indent="-171450">
              <a:buFont typeface="Arial" panose="020B0604020202020204" pitchFamily="34" charset="0"/>
              <a:buChar char="•"/>
            </a:pPr>
            <a:r>
              <a:rPr lang="en-US" sz="1200" dirty="0">
                <a:latin typeface="Open Sans"/>
                <a:ea typeface="Open Sans"/>
                <a:cs typeface="Open Sans"/>
              </a:rPr>
              <a:t>Users have the option to choose any colleague in the org via a drop-down; they also have option to type in nominations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97710230-B389-4B70-9049-D4A28DFA06A8}"/>
              </a:ext>
            </a:extLst>
          </p:cNvPr>
          <p:cNvPicPr>
            <a:picLocks noChangeAspect="1"/>
          </p:cNvPicPr>
          <p:nvPr/>
        </p:nvPicPr>
        <p:blipFill rotWithShape="1">
          <a:blip r:embed="rId2"/>
          <a:srcRect t="9583"/>
          <a:stretch/>
        </p:blipFill>
        <p:spPr>
          <a:xfrm>
            <a:off x="2691125" y="3006613"/>
            <a:ext cx="6811286" cy="312333"/>
          </a:xfrm>
          <a:prstGeom prst="rect">
            <a:avLst/>
          </a:prstGeom>
        </p:spPr>
      </p:pic>
    </p:spTree>
    <p:extLst>
      <p:ext uri="{BB962C8B-B14F-4D97-AF65-F5344CB8AC3E}">
        <p14:creationId xmlns:p14="http://schemas.microsoft.com/office/powerpoint/2010/main" val="362813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1DE27B-1778-4186-AD8D-2293C5803435}"/>
              </a:ext>
            </a:extLst>
          </p:cNvPr>
          <p:cNvSpPr>
            <a:spLocks noGrp="1"/>
          </p:cNvSpPr>
          <p:nvPr>
            <p:ph type="sldNum" sz="quarter" idx="4294967295"/>
          </p:nvPr>
        </p:nvSpPr>
        <p:spPr/>
        <p:txBody>
          <a:bodyPr/>
          <a:lstStyle/>
          <a:p>
            <a:fld id="{F7021451-1387-4CA6-816F-3879F97B5CBC}" type="slidenum">
              <a:rPr lang="en-US" smtClean="0"/>
              <a:t>6</a:t>
            </a:fld>
            <a:endParaRPr lang="en-US"/>
          </a:p>
        </p:txBody>
      </p:sp>
      <p:pic>
        <p:nvPicPr>
          <p:cNvPr id="3" name="Picture 2">
            <a:extLst>
              <a:ext uri="{FF2B5EF4-FFF2-40B4-BE49-F238E27FC236}">
                <a16:creationId xmlns:a16="http://schemas.microsoft.com/office/drawing/2014/main" id="{E3F64673-900B-47F2-B971-7011830DE7B4}"/>
              </a:ext>
            </a:extLst>
          </p:cNvPr>
          <p:cNvPicPr>
            <a:picLocks noChangeAspect="1"/>
          </p:cNvPicPr>
          <p:nvPr/>
        </p:nvPicPr>
        <p:blipFill>
          <a:blip r:embed="rId2"/>
          <a:stretch>
            <a:fillRect/>
          </a:stretch>
        </p:blipFill>
        <p:spPr>
          <a:xfrm>
            <a:off x="1031991" y="1583373"/>
            <a:ext cx="5427802" cy="4070852"/>
          </a:xfrm>
          <a:prstGeom prst="rect">
            <a:avLst/>
          </a:prstGeom>
        </p:spPr>
      </p:pic>
      <p:sp>
        <p:nvSpPr>
          <p:cNvPr id="4" name="Title 2">
            <a:extLst>
              <a:ext uri="{FF2B5EF4-FFF2-40B4-BE49-F238E27FC236}">
                <a16:creationId xmlns:a16="http://schemas.microsoft.com/office/drawing/2014/main" id="{87D257CB-2577-4737-BA7A-1EEDF9B8C314}"/>
              </a:ext>
            </a:extLst>
          </p:cNvPr>
          <p:cNvSpPr txBox="1">
            <a:spLocks/>
          </p:cNvSpPr>
          <p:nvPr/>
        </p:nvSpPr>
        <p:spPr>
          <a:xfrm>
            <a:off x="338229" y="344333"/>
            <a:ext cx="5757771" cy="84564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300" b="1" kern="0" spc="132" dirty="0">
                <a:latin typeface="League Spartan Bold"/>
              </a:rPr>
              <a:t>UNDERSTANDING YOUR ENTROMY REPORT</a:t>
            </a:r>
            <a:br>
              <a:rPr lang="en-US" sz="1300" kern="0" spc="132" dirty="0">
                <a:latin typeface="League Spartan Bold"/>
              </a:rPr>
            </a:br>
            <a:r>
              <a:rPr lang="en-US" sz="1300" kern="0" spc="132" dirty="0">
                <a:latin typeface="League Spartan Bold"/>
              </a:rPr>
              <a:t>Business Overview</a:t>
            </a:r>
            <a:br>
              <a:rPr lang="en-US" sz="1300" kern="0" spc="132" dirty="0">
                <a:latin typeface="League Spartan Bold"/>
              </a:rPr>
            </a:br>
            <a:endParaRPr lang="en-US" sz="1300" kern="0"/>
          </a:p>
        </p:txBody>
      </p:sp>
      <p:sp>
        <p:nvSpPr>
          <p:cNvPr id="5" name="Content Placeholder 1">
            <a:extLst>
              <a:ext uri="{FF2B5EF4-FFF2-40B4-BE49-F238E27FC236}">
                <a16:creationId xmlns:a16="http://schemas.microsoft.com/office/drawing/2014/main" id="{78045A70-3472-4634-8FD2-3D66A2BFE8C7}"/>
              </a:ext>
            </a:extLst>
          </p:cNvPr>
          <p:cNvSpPr txBox="1">
            <a:spLocks/>
          </p:cNvSpPr>
          <p:nvPr/>
        </p:nvSpPr>
        <p:spPr>
          <a:xfrm>
            <a:off x="6858163" y="786389"/>
            <a:ext cx="4301846" cy="5664819"/>
          </a:xfrm>
          <a:prstGeom prst="rect">
            <a:avLst/>
          </a:prstGeom>
          <a:solidFill>
            <a:schemeClr val="bg1"/>
          </a:solidFill>
          <a:effectLst>
            <a:outerShdw blurRad="50800" dist="38100" dir="2700000" algn="tl" rotWithShape="0">
              <a:prstClr val="black">
                <a:alpha val="40000"/>
              </a:prstClr>
            </a:outerShdw>
          </a:effectLst>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ct val="0"/>
              </a:spcBef>
              <a:buClr>
                <a:srgbClr val="434343"/>
              </a:buClr>
              <a:buSzPts val="1800"/>
            </a:pPr>
            <a:r>
              <a:rPr lang="en-US" sz="1100" b="1" spc="153" dirty="0">
                <a:latin typeface="Open Sans"/>
                <a:ea typeface="Open Sans"/>
                <a:cs typeface="Open Sans"/>
                <a:sym typeface="Open Sans"/>
              </a:rPr>
              <a:t>Purpose</a:t>
            </a:r>
            <a:r>
              <a:rPr lang="en-US" sz="1100" spc="153" dirty="0">
                <a:latin typeface="Open Sans"/>
                <a:ea typeface="Open Sans"/>
                <a:cs typeface="Open Sans"/>
                <a:sym typeface="Open Sans"/>
              </a:rPr>
              <a:t>: To show how your company overall and category scores compare to top quartile Entromy companies</a:t>
            </a:r>
            <a:endParaRPr lang="en-US" sz="1100" spc="153" dirty="0">
              <a:latin typeface="Open Sans"/>
              <a:ea typeface="Open Sans"/>
              <a:cs typeface="Open Sans"/>
            </a:endParaRPr>
          </a:p>
          <a:p>
            <a:pPr marL="114300">
              <a:spcBef>
                <a:spcPct val="0"/>
              </a:spcBef>
              <a:buClr>
                <a:srgbClr val="434343"/>
              </a:buClr>
              <a:buSzPts val="1800"/>
            </a:pP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r>
              <a:rPr lang="en-US" sz="1100" b="1" spc="153" dirty="0">
                <a:latin typeface="Open Sans"/>
                <a:ea typeface="Open Sans"/>
                <a:cs typeface="Open Sans"/>
                <a:sym typeface="Open Sans"/>
              </a:rPr>
              <a:t>Overall score </a:t>
            </a:r>
            <a:r>
              <a:rPr lang="en-US" sz="1100" spc="153" dirty="0">
                <a:latin typeface="Open Sans"/>
                <a:ea typeface="Open Sans"/>
                <a:cs typeface="Open Sans"/>
                <a:sym typeface="Open Sans"/>
              </a:rPr>
              <a:t>is the composite score of all fixed answer questions (~45 question). % of respondents who Agree/Strong Agree.  All statements/questions lean positive. A score of 50 or above will display as varying shades of green while scores below 50 will show as varying shades of red.</a:t>
            </a:r>
            <a:endParaRPr lang="en-US" sz="1100" spc="153" dirty="0">
              <a:latin typeface="Open Sans"/>
              <a:ea typeface="Open Sans"/>
              <a:cs typeface="Open Sans"/>
            </a:endParaRPr>
          </a:p>
          <a:p>
            <a:pPr marL="114300">
              <a:spcBef>
                <a:spcPct val="0"/>
              </a:spcBef>
              <a:buClr>
                <a:srgbClr val="434343"/>
              </a:buClr>
              <a:buSzPts val="1800"/>
            </a:pP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r>
              <a:rPr lang="en-US" sz="1100" b="1" spc="153" dirty="0">
                <a:latin typeface="Open Sans"/>
                <a:ea typeface="Open Sans"/>
                <a:cs typeface="Open Sans"/>
                <a:sym typeface="Open Sans"/>
              </a:rPr>
              <a:t>Company eNPS</a:t>
            </a:r>
            <a:r>
              <a:rPr lang="en-US" sz="1100" spc="153" dirty="0">
                <a:latin typeface="Open Sans"/>
                <a:ea typeface="Open Sans"/>
                <a:cs typeface="Open Sans"/>
                <a:sym typeface="Open Sans"/>
              </a:rPr>
              <a:t>: Employee Net Promoter Score is on a scoring scale from -100 to 100, and assesses the question: "On a scale of 0-10, how likely are you to recommend (company) as a great place to work?" </a:t>
            </a:r>
            <a:br>
              <a:rPr lang="en-US" sz="1100" spc="153" dirty="0">
                <a:latin typeface="Open Sans" panose="020B0606030504020204" pitchFamily="34" charset="0"/>
                <a:ea typeface="Open Sans" panose="020B0606030504020204" pitchFamily="34" charset="0"/>
                <a:cs typeface="Open Sans" panose="020B0606030504020204" pitchFamily="34" charset="0"/>
              </a:rPr>
            </a:b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r>
              <a:rPr lang="en-US" sz="1100" spc="153" dirty="0">
                <a:latin typeface="Open Sans"/>
                <a:ea typeface="Open Sans"/>
                <a:cs typeface="Open Sans"/>
                <a:sym typeface="Open Sans"/>
              </a:rPr>
              <a:t>NPS is a very common measure for both customer and employee experience. The eNPS calculation you'll see in Entromy's reporting is the % of promoters minus the % of detractors, following the below definitions: </a:t>
            </a: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571500" lvl="3">
              <a:spcBef>
                <a:spcPct val="0"/>
              </a:spcBef>
              <a:buClr>
                <a:srgbClr val="434343"/>
              </a:buClr>
              <a:buSzPts val="1800"/>
            </a:pPr>
            <a:r>
              <a:rPr lang="en-US" sz="1100" spc="153" dirty="0">
                <a:latin typeface="Open Sans"/>
                <a:ea typeface="Open Sans"/>
                <a:cs typeface="Open Sans"/>
                <a:sym typeface="Open Sans"/>
              </a:rPr>
              <a:t>Promoters: People who responded 9 or 10</a:t>
            </a:r>
            <a:endParaRPr lang="en-US" sz="1100" spc="153" dirty="0">
              <a:latin typeface="Open Sans"/>
              <a:ea typeface="Open Sans"/>
              <a:cs typeface="Open Sans"/>
            </a:endParaRPr>
          </a:p>
          <a:p>
            <a:pPr marL="571500" lvl="3">
              <a:spcBef>
                <a:spcPct val="0"/>
              </a:spcBef>
              <a:buClr>
                <a:srgbClr val="434343"/>
              </a:buClr>
              <a:buSzPts val="1800"/>
            </a:pPr>
            <a:r>
              <a:rPr lang="en-US" sz="1100" spc="153" dirty="0">
                <a:latin typeface="Open Sans"/>
                <a:ea typeface="Open Sans"/>
                <a:cs typeface="Open Sans"/>
                <a:sym typeface="Open Sans"/>
              </a:rPr>
              <a:t>Passives: People who responded 7 or 8</a:t>
            </a:r>
            <a:endParaRPr lang="en-US" sz="1100" spc="153" dirty="0">
              <a:latin typeface="Open Sans"/>
              <a:ea typeface="Open Sans"/>
              <a:cs typeface="Open Sans"/>
            </a:endParaRPr>
          </a:p>
          <a:p>
            <a:pPr marL="571500" lvl="3">
              <a:spcBef>
                <a:spcPct val="0"/>
              </a:spcBef>
              <a:buClr>
                <a:srgbClr val="434343"/>
              </a:buClr>
              <a:buSzPts val="1800"/>
            </a:pPr>
            <a:r>
              <a:rPr lang="en-US" sz="1100" spc="153" dirty="0">
                <a:latin typeface="Open Sans"/>
                <a:ea typeface="Open Sans"/>
                <a:cs typeface="Open Sans"/>
                <a:sym typeface="Open Sans"/>
              </a:rPr>
              <a:t>Detractors: People who responded 0 - 6</a:t>
            </a:r>
            <a:endParaRPr lang="en-US" sz="1100" spc="153" dirty="0">
              <a:latin typeface="Open Sans"/>
              <a:ea typeface="Open Sans"/>
              <a:cs typeface="Open Sans"/>
            </a:endParaRPr>
          </a:p>
          <a:p>
            <a:pPr marL="114300">
              <a:spcBef>
                <a:spcPct val="0"/>
              </a:spcBef>
              <a:buClr>
                <a:srgbClr val="434343"/>
              </a:buClr>
              <a:buSzPts val="1800"/>
            </a:pP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r>
              <a:rPr lang="en-US" sz="1100" b="1" spc="153" dirty="0">
                <a:latin typeface="Open Sans"/>
                <a:ea typeface="Open Sans"/>
                <a:cs typeface="Open Sans"/>
                <a:sym typeface="Open Sans"/>
              </a:rPr>
              <a:t>Entromy Benchmarks</a:t>
            </a:r>
            <a:r>
              <a:rPr lang="en-US" sz="1100" spc="153" dirty="0">
                <a:latin typeface="Open Sans"/>
                <a:ea typeface="Open Sans"/>
                <a:cs typeface="Open Sans"/>
                <a:sym typeface="Open Sans"/>
              </a:rPr>
              <a:t>: Entromy has about 6M datapoints and about 400 mid-market companies in their benchmark.  Company results are compared against top-quartile performers </a:t>
            </a: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marL="114300">
              <a:spcBef>
                <a:spcPct val="0"/>
              </a:spcBef>
              <a:buClr>
                <a:srgbClr val="434343"/>
              </a:buClr>
              <a:buSzPts val="1800"/>
            </a:pPr>
            <a:endParaRPr lang="en-US" sz="1100" spc="153"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sz="1100" dirty="0">
              <a:solidFill>
                <a:srgbClr val="222222"/>
              </a:solidFill>
              <a:latin typeface="Arial Narrow" pitchFamily="34" charset="0"/>
            </a:endParaRPr>
          </a:p>
        </p:txBody>
      </p:sp>
    </p:spTree>
    <p:extLst>
      <p:ext uri="{BB962C8B-B14F-4D97-AF65-F5344CB8AC3E}">
        <p14:creationId xmlns:p14="http://schemas.microsoft.com/office/powerpoint/2010/main" val="290333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45679" y="260355"/>
            <a:ext cx="3262703" cy="6285082"/>
          </a:xfrm>
          <a:solidFill>
            <a:schemeClr val="bg1"/>
          </a:solidFill>
          <a:effectLst>
            <a:outerShdw blurRad="50800" dist="38100" dir="2700000" algn="tl" rotWithShape="0">
              <a:prstClr val="black">
                <a:alpha val="40000"/>
              </a:prstClr>
            </a:outerShdw>
          </a:effectLst>
        </p:spPr>
        <p:txBody>
          <a:bodyPr>
            <a:noAutofit/>
          </a:bodyPr>
          <a:lstStyle/>
          <a:p>
            <a:pPr marL="114300" indent="0">
              <a:lnSpc>
                <a:spcPct val="150000"/>
              </a:lnSpc>
              <a:spcBef>
                <a:spcPct val="0"/>
              </a:spcBef>
              <a:buNone/>
            </a:pPr>
            <a:r>
              <a:rPr lang="en-US" spc="153" dirty="0">
                <a:solidFill>
                  <a:srgbClr val="000000"/>
                </a:solidFill>
              </a:rPr>
              <a:t>The </a:t>
            </a:r>
            <a:r>
              <a:rPr lang="en-US" b="1" spc="153" dirty="0">
                <a:solidFill>
                  <a:srgbClr val="000000"/>
                </a:solidFill>
              </a:rPr>
              <a:t>Overall Scores </a:t>
            </a:r>
            <a:r>
              <a:rPr lang="en-US" spc="153" dirty="0">
                <a:solidFill>
                  <a:srgbClr val="000000"/>
                </a:solidFill>
              </a:rPr>
              <a:t>slide(s) will show scores for all fixed answer questions (6-point scale Likert questions) and the Employee Net Promoter Score. A score of 50 or above will display as varying shades of green while scores below 50 will show as varying shades of red.</a:t>
            </a:r>
          </a:p>
          <a:p>
            <a:pPr marL="114300" indent="0">
              <a:lnSpc>
                <a:spcPct val="150000"/>
              </a:lnSpc>
              <a:spcBef>
                <a:spcPct val="0"/>
              </a:spcBef>
              <a:buNone/>
            </a:pPr>
            <a:endParaRPr lang="en-US" kern="1200" dirty="0">
              <a:solidFill>
                <a:srgbClr val="222222"/>
              </a:solidFill>
              <a:latin typeface="Arial Narrow" panose="020B0606020202030204" pitchFamily="34" charset="0"/>
              <a:ea typeface="Arial Narrow" panose="020B0606020202030204" pitchFamily="34" charset="0"/>
              <a:cs typeface="Arial Narrow" panose="020B0606020202030204" pitchFamily="34" charset="0"/>
            </a:endParaRPr>
          </a:p>
          <a:p>
            <a:pPr marL="114300" indent="0">
              <a:lnSpc>
                <a:spcPct val="150000"/>
              </a:lnSpc>
              <a:spcBef>
                <a:spcPct val="0"/>
              </a:spcBef>
              <a:buNone/>
            </a:pPr>
            <a:r>
              <a:rPr lang="en-US" spc="153" dirty="0">
                <a:solidFill>
                  <a:srgbClr val="000000"/>
                </a:solidFill>
              </a:rPr>
              <a:t>Each keyword on this slide is associated with one specific question.  For example, “Safe, supportive &amp; inclusive” under the Culture category is associated with the statement, “My work environment is safe, supportive, and inclusive.”  Category and overall score change calculated as weighted average difference between periods for all current questions that also have prior period data, % of responses that Agree / Strongly Agree.</a:t>
            </a:r>
          </a:p>
          <a:p>
            <a:pPr marL="114300" indent="0">
              <a:lnSpc>
                <a:spcPct val="150000"/>
              </a:lnSpc>
              <a:spcBef>
                <a:spcPct val="0"/>
              </a:spcBef>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14300" indent="0">
              <a:lnSpc>
                <a:spcPct val="150000"/>
              </a:lnSpc>
              <a:spcBef>
                <a:spcPct val="0"/>
              </a:spcBef>
              <a:buNone/>
            </a:pPr>
            <a:endParaRPr lang="en-US" spc="153"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29" y="344333"/>
            <a:ext cx="5757771" cy="845640"/>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Overall Scores</a:t>
            </a:r>
            <a:br>
              <a:rPr lang="en-US" sz="1300" spc="132" dirty="0">
                <a:solidFill>
                  <a:srgbClr val="000000"/>
                </a:solidFill>
                <a:latin typeface="League Spartan Bold"/>
              </a:rPr>
            </a:br>
            <a:endParaRPr lang="en-US" sz="1300" dirty="0"/>
          </a:p>
        </p:txBody>
      </p:sp>
      <p:pic>
        <p:nvPicPr>
          <p:cNvPr id="6" name="Picture 5">
            <a:extLst>
              <a:ext uri="{FF2B5EF4-FFF2-40B4-BE49-F238E27FC236}">
                <a16:creationId xmlns:a16="http://schemas.microsoft.com/office/drawing/2014/main" id="{68F851A2-5D3A-024E-B514-0EE008018798}"/>
              </a:ext>
            </a:extLst>
          </p:cNvPr>
          <p:cNvPicPr>
            <a:picLocks noChangeAspect="1"/>
          </p:cNvPicPr>
          <p:nvPr/>
        </p:nvPicPr>
        <p:blipFill>
          <a:blip r:embed="rId2"/>
          <a:stretch>
            <a:fillRect/>
          </a:stretch>
        </p:blipFill>
        <p:spPr>
          <a:xfrm>
            <a:off x="537489" y="1371208"/>
            <a:ext cx="7416538" cy="4975653"/>
          </a:xfrm>
          <a:prstGeom prst="rect">
            <a:avLst/>
          </a:prstGeom>
        </p:spPr>
      </p:pic>
    </p:spTree>
    <p:extLst>
      <p:ext uri="{BB962C8B-B14F-4D97-AF65-F5344CB8AC3E}">
        <p14:creationId xmlns:p14="http://schemas.microsoft.com/office/powerpoint/2010/main" val="376436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058499" y="841823"/>
            <a:ext cx="3436236" cy="5365622"/>
          </a:xfrm>
          <a:solidFill>
            <a:schemeClr val="bg1"/>
          </a:solidFill>
          <a:effectLst>
            <a:outerShdw blurRad="50800" dist="38100" dir="2700000" algn="tl" rotWithShape="0">
              <a:prstClr val="black">
                <a:alpha val="40000"/>
              </a:prstClr>
            </a:outerShdw>
          </a:effectLst>
        </p:spPr>
        <p:txBody>
          <a:bodyPr>
            <a:noAutofit/>
          </a:bodyPr>
          <a:lstStyle/>
          <a:p>
            <a:pPr marL="114300" indent="0">
              <a:lnSpc>
                <a:spcPts val="3148"/>
              </a:lnSpc>
              <a:buNone/>
            </a:pPr>
            <a:r>
              <a:rPr lang="en-US" b="1" spc="153" dirty="0">
                <a:solidFill>
                  <a:srgbClr val="000000"/>
                </a:solidFill>
              </a:rPr>
              <a:t>Overall scores by dimension</a:t>
            </a:r>
            <a:r>
              <a:rPr lang="en-US" spc="153" dirty="0">
                <a:solidFill>
                  <a:srgbClr val="000000"/>
                </a:solidFill>
              </a:rPr>
              <a:t> shows overall average scores for groups i.e., by tenure, location, or department.</a:t>
            </a:r>
          </a:p>
          <a:p>
            <a:pPr marL="114300" indent="0">
              <a:lnSpc>
                <a:spcPts val="3148"/>
              </a:lnSpc>
              <a:buNone/>
            </a:pPr>
            <a:endParaRPr lang="en-US" spc="153" dirty="0">
              <a:solidFill>
                <a:srgbClr val="000000"/>
              </a:solidFill>
            </a:endParaRPr>
          </a:p>
          <a:p>
            <a:pPr marL="114300" indent="0">
              <a:lnSpc>
                <a:spcPts val="3148"/>
              </a:lnSpc>
              <a:buNone/>
            </a:pPr>
            <a:r>
              <a:rPr lang="en-US" spc="153" dirty="0">
                <a:solidFill>
                  <a:srgbClr val="000000"/>
                </a:solidFill>
              </a:rPr>
              <a:t>The number of survey participants and people per group will determine the number of dimensions shown on these graphs. To maintain anonymity, Entromy only reports on groups of 3-5 people (depending on sample size), so groups that do not meet this threshold will not show.</a:t>
            </a: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30" y="344333"/>
            <a:ext cx="4835020" cy="757957"/>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Scores by Dimension</a:t>
            </a:r>
            <a:br>
              <a:rPr lang="en-US" sz="1300" spc="132" dirty="0">
                <a:solidFill>
                  <a:srgbClr val="000000"/>
                </a:solidFill>
                <a:latin typeface="League Spartan Bold"/>
              </a:rPr>
            </a:br>
            <a:endParaRPr lang="en-US" sz="1300" dirty="0"/>
          </a:p>
        </p:txBody>
      </p:sp>
      <p:pic>
        <p:nvPicPr>
          <p:cNvPr id="5" name="Picture 4">
            <a:extLst>
              <a:ext uri="{FF2B5EF4-FFF2-40B4-BE49-F238E27FC236}">
                <a16:creationId xmlns:a16="http://schemas.microsoft.com/office/drawing/2014/main" id="{3A137598-45F5-9545-8F3B-641B439F825E}"/>
              </a:ext>
            </a:extLst>
          </p:cNvPr>
          <p:cNvPicPr>
            <a:picLocks noChangeAspect="1"/>
          </p:cNvPicPr>
          <p:nvPr/>
        </p:nvPicPr>
        <p:blipFill>
          <a:blip r:embed="rId2"/>
          <a:stretch>
            <a:fillRect/>
          </a:stretch>
        </p:blipFill>
        <p:spPr>
          <a:xfrm>
            <a:off x="502446" y="1102290"/>
            <a:ext cx="7262112" cy="5107021"/>
          </a:xfrm>
          <a:prstGeom prst="rect">
            <a:avLst/>
          </a:prstGeom>
        </p:spPr>
      </p:pic>
    </p:spTree>
    <p:extLst>
      <p:ext uri="{BB962C8B-B14F-4D97-AF65-F5344CB8AC3E}">
        <p14:creationId xmlns:p14="http://schemas.microsoft.com/office/powerpoint/2010/main" val="352318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B0C83-2F86-2840-9539-602B174DAC65}"/>
              </a:ext>
            </a:extLst>
          </p:cNvPr>
          <p:cNvSpPr>
            <a:spLocks noGrp="1"/>
          </p:cNvSpPr>
          <p:nvPr>
            <p:ph idx="1"/>
          </p:nvPr>
        </p:nvSpPr>
        <p:spPr>
          <a:xfrm>
            <a:off x="8121445" y="639096"/>
            <a:ext cx="3383984" cy="5702709"/>
          </a:xfrm>
          <a:solidFill>
            <a:schemeClr val="bg1"/>
          </a:solidFill>
          <a:effectLst>
            <a:outerShdw blurRad="50800" dist="38100" dir="2700000" algn="tl" rotWithShape="0">
              <a:prstClr val="black">
                <a:alpha val="40000"/>
              </a:prstClr>
            </a:outerShdw>
          </a:effectLst>
        </p:spPr>
        <p:txBody>
          <a:bodyPr>
            <a:noAutofit/>
          </a:bodyPr>
          <a:lstStyle/>
          <a:p>
            <a:pPr marL="114300" indent="0">
              <a:lnSpc>
                <a:spcPts val="3148"/>
              </a:lnSpc>
              <a:buNone/>
            </a:pPr>
            <a:r>
              <a:rPr lang="en-US" b="1" spc="153" dirty="0">
                <a:solidFill>
                  <a:srgbClr val="000000"/>
                </a:solidFill>
              </a:rPr>
              <a:t>Primary Strengths &amp; Opportunities</a:t>
            </a:r>
            <a:r>
              <a:rPr lang="en-US" spc="153" dirty="0">
                <a:solidFill>
                  <a:srgbClr val="000000"/>
                </a:solidFill>
              </a:rPr>
              <a:t> shows the top ten questions with the highest scores and the bottom ten questions with the lowest scores for a particular report and group of participants.</a:t>
            </a:r>
          </a:p>
          <a:p>
            <a:pPr marL="114300" indent="0">
              <a:lnSpc>
                <a:spcPts val="3148"/>
              </a:lnSpc>
              <a:buNone/>
            </a:pPr>
            <a:r>
              <a:rPr lang="en-US" spc="153" dirty="0">
                <a:solidFill>
                  <a:srgbClr val="000000"/>
                </a:solidFill>
              </a:rPr>
              <a:t>Use this slide to target areas that you want to maintain, strengthen, and shift your focus to as a team. For example, </a:t>
            </a:r>
            <a:r>
              <a:rPr lang="en-US" i="1" spc="153" dirty="0">
                <a:solidFill>
                  <a:srgbClr val="000000"/>
                </a:solidFill>
              </a:rPr>
              <a:t>Operational Effectiveness </a:t>
            </a:r>
            <a:r>
              <a:rPr lang="en-US" spc="153" dirty="0">
                <a:solidFill>
                  <a:srgbClr val="000000"/>
                </a:solidFill>
              </a:rPr>
              <a:t>and </a:t>
            </a:r>
            <a:r>
              <a:rPr lang="en-US" i="1" spc="153" dirty="0">
                <a:solidFill>
                  <a:srgbClr val="000000"/>
                </a:solidFill>
              </a:rPr>
              <a:t>Hiring, Onboarding &amp; Growth</a:t>
            </a:r>
            <a:r>
              <a:rPr lang="en-US" spc="153" dirty="0">
                <a:solidFill>
                  <a:srgbClr val="000000"/>
                </a:solidFill>
              </a:rPr>
              <a:t> are trending as lower scoring questions and are an opportunity for improvement.</a:t>
            </a:r>
          </a:p>
        </p:txBody>
      </p:sp>
      <p:sp>
        <p:nvSpPr>
          <p:cNvPr id="3" name="Title 2">
            <a:extLst>
              <a:ext uri="{FF2B5EF4-FFF2-40B4-BE49-F238E27FC236}">
                <a16:creationId xmlns:a16="http://schemas.microsoft.com/office/drawing/2014/main" id="{42118A38-F52A-4243-87C6-6630882780EE}"/>
              </a:ext>
            </a:extLst>
          </p:cNvPr>
          <p:cNvSpPr>
            <a:spLocks noGrp="1"/>
          </p:cNvSpPr>
          <p:nvPr>
            <p:ph type="title"/>
          </p:nvPr>
        </p:nvSpPr>
        <p:spPr>
          <a:xfrm>
            <a:off x="338230" y="344333"/>
            <a:ext cx="4647130" cy="783009"/>
          </a:xfrm>
        </p:spPr>
        <p:txBody>
          <a:bodyPr/>
          <a:lstStyle/>
          <a:p>
            <a:r>
              <a:rPr lang="en-US" sz="1300" spc="132" dirty="0">
                <a:solidFill>
                  <a:srgbClr val="000000"/>
                </a:solidFill>
                <a:latin typeface="League Spartan Bold"/>
              </a:rPr>
              <a:t>UNDERSTANDING YOUR ENTROMY REPORT</a:t>
            </a:r>
            <a:br>
              <a:rPr lang="en-US" sz="1300" spc="132" dirty="0">
                <a:solidFill>
                  <a:srgbClr val="000000"/>
                </a:solidFill>
                <a:latin typeface="League Spartan Bold"/>
              </a:rPr>
            </a:br>
            <a:r>
              <a:rPr lang="en-US" sz="1300" b="0" spc="132" dirty="0">
                <a:solidFill>
                  <a:srgbClr val="000000"/>
                </a:solidFill>
                <a:latin typeface="League Spartan Bold"/>
              </a:rPr>
              <a:t>Primary Strengths &amp; Opportunities</a:t>
            </a:r>
            <a:br>
              <a:rPr lang="en-US" sz="1300" spc="132" dirty="0">
                <a:solidFill>
                  <a:srgbClr val="000000"/>
                </a:solidFill>
                <a:latin typeface="League Spartan Bold"/>
              </a:rPr>
            </a:br>
            <a:endParaRPr lang="en-US" sz="1300" dirty="0"/>
          </a:p>
        </p:txBody>
      </p:sp>
      <p:pic>
        <p:nvPicPr>
          <p:cNvPr id="7" name="Picture 6" descr="Graphical user interface&#10;&#10;Description automatically generated">
            <a:extLst>
              <a:ext uri="{FF2B5EF4-FFF2-40B4-BE49-F238E27FC236}">
                <a16:creationId xmlns:a16="http://schemas.microsoft.com/office/drawing/2014/main" id="{9B480DAB-D2B8-D445-9DFE-3AAF82F6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78" y="1423132"/>
            <a:ext cx="7257036" cy="4089769"/>
          </a:xfrm>
          <a:prstGeom prst="rect">
            <a:avLst/>
          </a:prstGeom>
        </p:spPr>
      </p:pic>
    </p:spTree>
    <p:extLst>
      <p:ext uri="{BB962C8B-B14F-4D97-AF65-F5344CB8AC3E}">
        <p14:creationId xmlns:p14="http://schemas.microsoft.com/office/powerpoint/2010/main" val="3639171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tromy">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10371</TotalTime>
  <Words>2776</Words>
  <Application>Microsoft Macintosh PowerPoint</Application>
  <PresentationFormat>Widescreen</PresentationFormat>
  <Paragraphs>328</Paragraphs>
  <Slides>17</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0" baseType="lpstr">
      <vt:lpstr>Arial</vt:lpstr>
      <vt:lpstr>Arial Narrow</vt:lpstr>
      <vt:lpstr>Avenir Next LT Pro</vt:lpstr>
      <vt:lpstr>Calibri</vt:lpstr>
      <vt:lpstr>Cambria Math</vt:lpstr>
      <vt:lpstr>League Spartan Bold</vt:lpstr>
      <vt:lpstr>Open Sans</vt:lpstr>
      <vt:lpstr>PT Sans</vt:lpstr>
      <vt:lpstr>PT Sans Narrow</vt:lpstr>
      <vt:lpstr>Raleway</vt:lpstr>
      <vt:lpstr>Segoe UI Semibold</vt:lpstr>
      <vt:lpstr>Entromy</vt:lpstr>
      <vt:lpstr>think-cell Slide</vt:lpstr>
      <vt:lpstr>PowerPoint Presentation</vt:lpstr>
      <vt:lpstr>PowerPoint Presentation</vt:lpstr>
      <vt:lpstr>PowerPoint Presentation</vt:lpstr>
      <vt:lpstr>PowerPoint Presentation</vt:lpstr>
      <vt:lpstr>PowerPoint Presentation</vt:lpstr>
      <vt:lpstr>PowerPoint Presentation</vt:lpstr>
      <vt:lpstr>UNDERSTANDING YOUR ENTROMY REPORT Overall Scores </vt:lpstr>
      <vt:lpstr>UNDERSTANDING YOUR ENTROMY REPORT Scores by Dimension </vt:lpstr>
      <vt:lpstr>UNDERSTANDING YOUR ENTROMY REPORT Primary Strengths &amp; Opportunities </vt:lpstr>
      <vt:lpstr>UNDERSTANDING YOUR ENTROMY REPORT Comparative Review </vt:lpstr>
      <vt:lpstr>UNDERSTANDING YOUR ENTROMY REPORT Influencers </vt:lpstr>
      <vt:lpstr>UNDERSTANDING YOUR ENTROMY REPORT Collaboration and Outreach Between Groups </vt:lpstr>
      <vt:lpstr>UNDERSTANDING YOUR ENTROMY REPORT Collaboration between Teams by Department </vt:lpstr>
      <vt:lpstr>UNDERSTANDING YOUR ENTROMY REPORT Top Comments </vt:lpstr>
      <vt:lpstr>UNDERSTANDING YOUR ENTROMY REPORT Benchmark Scores </vt:lpstr>
      <vt:lpstr>UNDERSTANDING YOUR ENTROMY REPORT Score Details </vt:lpstr>
      <vt:lpstr>Action Planning With Your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Whitaker</dc:creator>
  <cp:lastModifiedBy>Anna  Boborodea</cp:lastModifiedBy>
  <cp:revision>132</cp:revision>
  <dcterms:created xsi:type="dcterms:W3CDTF">2021-08-24T15:20:38Z</dcterms:created>
  <dcterms:modified xsi:type="dcterms:W3CDTF">2022-03-03T21:04:13Z</dcterms:modified>
</cp:coreProperties>
</file>